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0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1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2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3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4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5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6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2"/>
  </p:notesMasterIdLst>
  <p:handoutMasterIdLst>
    <p:handoutMasterId r:id="rId33"/>
  </p:handoutMasterIdLst>
  <p:sldIdLst>
    <p:sldId id="259" r:id="rId3"/>
    <p:sldId id="261" r:id="rId4"/>
    <p:sldId id="318" r:id="rId5"/>
    <p:sldId id="314" r:id="rId6"/>
    <p:sldId id="315" r:id="rId7"/>
    <p:sldId id="290" r:id="rId8"/>
    <p:sldId id="291" r:id="rId9"/>
    <p:sldId id="292" r:id="rId10"/>
    <p:sldId id="293" r:id="rId11"/>
    <p:sldId id="287" r:id="rId12"/>
    <p:sldId id="286" r:id="rId13"/>
    <p:sldId id="311" r:id="rId14"/>
    <p:sldId id="313" r:id="rId15"/>
    <p:sldId id="312" r:id="rId16"/>
    <p:sldId id="267" r:id="rId17"/>
    <p:sldId id="294" r:id="rId18"/>
    <p:sldId id="295" r:id="rId19"/>
    <p:sldId id="302" r:id="rId20"/>
    <p:sldId id="296" r:id="rId21"/>
    <p:sldId id="301" r:id="rId22"/>
    <p:sldId id="304" r:id="rId23"/>
    <p:sldId id="303" r:id="rId24"/>
    <p:sldId id="308" r:id="rId25"/>
    <p:sldId id="310" r:id="rId26"/>
    <p:sldId id="309" r:id="rId27"/>
    <p:sldId id="316" r:id="rId28"/>
    <p:sldId id="317" r:id="rId29"/>
    <p:sldId id="276" r:id="rId30"/>
    <p:sldId id="277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79CC93D-E52E-4D84-901B-11D7331DD495}">
          <p14:sldIdLst>
            <p14:sldId id="259"/>
          </p14:sldIdLst>
        </p14:section>
        <p14:section name="Overview and Objectives" id="{ABA716BF-3A5C-4ADB-94C9-CFEF84EBA240}">
          <p14:sldIdLst>
            <p14:sldId id="261"/>
            <p14:sldId id="318"/>
            <p14:sldId id="314"/>
            <p14:sldId id="315"/>
            <p14:sldId id="290"/>
            <p14:sldId id="291"/>
            <p14:sldId id="292"/>
            <p14:sldId id="293"/>
            <p14:sldId id="287"/>
          </p14:sldIdLst>
        </p14:section>
        <p14:section name="Topic 1" id="{6D9936A3-3945-4757-BC8B-B5C252D8E036}">
          <p14:sldIdLst>
            <p14:sldId id="286"/>
            <p14:sldId id="311"/>
            <p14:sldId id="313"/>
            <p14:sldId id="312"/>
            <p14:sldId id="267"/>
            <p14:sldId id="294"/>
            <p14:sldId id="295"/>
            <p14:sldId id="302"/>
            <p14:sldId id="296"/>
            <p14:sldId id="301"/>
            <p14:sldId id="304"/>
            <p14:sldId id="303"/>
            <p14:sldId id="308"/>
            <p14:sldId id="310"/>
            <p14:sldId id="309"/>
            <p14:sldId id="316"/>
            <p14:sldId id="317"/>
          </p14:sldIdLst>
        </p14:section>
        <p14:section name="Sample Slides for Visuals" id="{BAB3A466-96C9-4230-9978-795378D75699}">
          <p14:sldIdLst/>
        </p14:section>
        <p14:section name="Case Study" id="{8C0305C9-B152-4FBA-A789-FE1976D53990}">
          <p14:sldIdLst/>
        </p14:section>
        <p14:section name="Conclusion and Summary" id="{790CEF5B-569A-4C2F-BED5-750B08C0E5AD}">
          <p14:sldIdLst>
            <p14:sldId id="276"/>
            <p14:sldId id="277"/>
          </p14:sldIdLst>
        </p14:section>
        <p14:section name="Appendix" id="{3F78B471-41DA-46F2-A8E4-97E471896AB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00"/>
    <a:srgbClr val="009ED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74" autoAdjust="0"/>
    <p:restoredTop sz="83977" autoAdjust="0"/>
  </p:normalViewPr>
  <p:slideViewPr>
    <p:cSldViewPr>
      <p:cViewPr varScale="1">
        <p:scale>
          <a:sx n="72" d="100"/>
          <a:sy n="72" d="100"/>
        </p:scale>
        <p:origin x="1877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698847-4663-4820-9B60-D7BE54DEA213}" type="doc">
      <dgm:prSet loTypeId="urn:microsoft.com/office/officeart/2005/8/layout/vList3" loCatId="list" qsTypeId="urn:microsoft.com/office/officeart/2005/8/quickstyle/simple1" qsCatId="simple" csTypeId="urn:microsoft.com/office/officeart/2005/8/colors/colorful3" csCatId="colorful" phldr="1"/>
      <dgm:spPr/>
    </dgm:pt>
    <dgm:pt modelId="{C569D3CA-EC18-4046-8CE1-63CEEAD43137}">
      <dgm:prSet phldrT="[Text]" custT="1"/>
      <dgm:spPr/>
      <dgm:t>
        <a:bodyPr/>
        <a:lstStyle/>
        <a:p>
          <a:r>
            <a:rPr lang="fa-IR" sz="3200" b="1" dirty="0">
              <a:cs typeface="B Nazanin" pitchFamily="2" charset="-78"/>
            </a:rPr>
            <a:t>فوریه (فالانستر) جامعه اشتراکی</a:t>
          </a:r>
          <a:br>
            <a:rPr lang="fa-IR" sz="3200" b="1" dirty="0">
              <a:cs typeface="B Nazanin" pitchFamily="2" charset="-78"/>
            </a:rPr>
          </a:br>
          <a:endParaRPr lang="en-US" sz="3200" b="1" dirty="0">
            <a:cs typeface="B Nazanin" pitchFamily="2" charset="-78"/>
          </a:endParaRPr>
        </a:p>
      </dgm:t>
    </dgm:pt>
    <dgm:pt modelId="{E2CDF23D-77B1-43EC-BA41-D51A011ED484}" type="parTrans" cxnId="{CDB79699-ED5E-4942-B339-2486FA0077EB}">
      <dgm:prSet/>
      <dgm:spPr/>
      <dgm:t>
        <a:bodyPr/>
        <a:lstStyle/>
        <a:p>
          <a:endParaRPr lang="en-US"/>
        </a:p>
      </dgm:t>
    </dgm:pt>
    <dgm:pt modelId="{C94DF950-541E-45C2-A59D-25C14BBDDD44}" type="sibTrans" cxnId="{CDB79699-ED5E-4942-B339-2486FA0077EB}">
      <dgm:prSet/>
      <dgm:spPr/>
      <dgm:t>
        <a:bodyPr/>
        <a:lstStyle/>
        <a:p>
          <a:endParaRPr lang="en-US"/>
        </a:p>
      </dgm:t>
    </dgm:pt>
    <dgm:pt modelId="{D738F92B-0C84-48AB-9809-3748725905A4}">
      <dgm:prSet phldrT="[Text]" custT="1"/>
      <dgm:spPr/>
      <dgm:t>
        <a:bodyPr/>
        <a:lstStyle/>
        <a:p>
          <a:pPr rtl="1"/>
          <a:r>
            <a:rPr lang="fa-IR" sz="3200" b="1" dirty="0">
              <a:cs typeface="B Nazanin" pitchFamily="2" charset="-78"/>
            </a:rPr>
            <a:t>ایکاریا 	کلانشهر</a:t>
          </a:r>
          <a:br>
            <a:rPr lang="fa-IR" sz="3200" b="1" dirty="0">
              <a:cs typeface="B Nazanin" pitchFamily="2" charset="-78"/>
            </a:rPr>
          </a:br>
          <a:r>
            <a:rPr lang="fa-IR" sz="3200" b="1" dirty="0">
              <a:cs typeface="B Nazanin" pitchFamily="2" charset="-78"/>
            </a:rPr>
            <a:t>شهر با 60 محله</a:t>
          </a:r>
          <a:endParaRPr lang="en-US" sz="3200" b="1" dirty="0">
            <a:cs typeface="B Nazanin" pitchFamily="2" charset="-78"/>
          </a:endParaRPr>
        </a:p>
      </dgm:t>
    </dgm:pt>
    <dgm:pt modelId="{DE7B719F-35DF-4FE5-9676-107FB543D947}" type="parTrans" cxnId="{701D641B-668E-441B-B5E3-B0E4F88AB326}">
      <dgm:prSet/>
      <dgm:spPr/>
      <dgm:t>
        <a:bodyPr/>
        <a:lstStyle/>
        <a:p>
          <a:endParaRPr lang="en-US"/>
        </a:p>
      </dgm:t>
    </dgm:pt>
    <dgm:pt modelId="{AC7961C8-414D-4E8E-9CC0-E84308381F96}" type="sibTrans" cxnId="{701D641B-668E-441B-B5E3-B0E4F88AB326}">
      <dgm:prSet/>
      <dgm:spPr/>
      <dgm:t>
        <a:bodyPr/>
        <a:lstStyle/>
        <a:p>
          <a:endParaRPr lang="en-US"/>
        </a:p>
      </dgm:t>
    </dgm:pt>
    <dgm:pt modelId="{C8760E15-770E-4830-88A5-9AE5229B897E}">
      <dgm:prSet phldrT="[Text]" custT="1"/>
      <dgm:spPr/>
      <dgm:t>
        <a:bodyPr/>
        <a:lstStyle/>
        <a:p>
          <a:pPr rtl="1"/>
          <a:r>
            <a:rPr lang="fa-IR" sz="2800" b="1" dirty="0">
              <a:cs typeface="B Nazanin" pitchFamily="2" charset="-78"/>
            </a:rPr>
            <a:t>دوره مهندسی شهر همزمان با سبک تهران</a:t>
          </a:r>
          <a:br>
            <a:rPr lang="fa-IR" sz="2800" b="1" dirty="0">
              <a:cs typeface="B Nazanin" pitchFamily="2" charset="-78"/>
            </a:rPr>
          </a:br>
          <a:r>
            <a:rPr lang="fa-IR" sz="2800" b="1" dirty="0">
              <a:cs typeface="B Nazanin" pitchFamily="2" charset="-78"/>
            </a:rPr>
            <a:t>سده نوزدهم</a:t>
          </a:r>
          <a:br>
            <a:rPr lang="fa-IR" sz="1400" dirty="0"/>
          </a:br>
          <a:endParaRPr lang="en-US" sz="1400" dirty="0"/>
        </a:p>
      </dgm:t>
    </dgm:pt>
    <dgm:pt modelId="{A72292FF-8D55-47BF-9E0F-4C4F25B94356}" type="parTrans" cxnId="{1A3E167E-E49F-4B13-8B45-FC6C41EB265A}">
      <dgm:prSet/>
      <dgm:spPr/>
      <dgm:t>
        <a:bodyPr/>
        <a:lstStyle/>
        <a:p>
          <a:endParaRPr lang="en-US"/>
        </a:p>
      </dgm:t>
    </dgm:pt>
    <dgm:pt modelId="{DDBF7EF0-D42C-4059-8AC5-B05C0F17AC62}" type="sibTrans" cxnId="{1A3E167E-E49F-4B13-8B45-FC6C41EB265A}">
      <dgm:prSet/>
      <dgm:spPr/>
      <dgm:t>
        <a:bodyPr/>
        <a:lstStyle/>
        <a:p>
          <a:endParaRPr lang="en-US"/>
        </a:p>
      </dgm:t>
    </dgm:pt>
    <dgm:pt modelId="{6C49233C-7661-4412-B054-78DE8616511A}" type="pres">
      <dgm:prSet presAssocID="{92698847-4663-4820-9B60-D7BE54DEA213}" presName="linearFlow" presStyleCnt="0">
        <dgm:presLayoutVars>
          <dgm:dir/>
          <dgm:resizeHandles val="exact"/>
        </dgm:presLayoutVars>
      </dgm:prSet>
      <dgm:spPr/>
    </dgm:pt>
    <dgm:pt modelId="{E956D861-6D54-49C7-B067-84BCE8D690AA}" type="pres">
      <dgm:prSet presAssocID="{C569D3CA-EC18-4046-8CE1-63CEEAD43137}" presName="composite" presStyleCnt="0"/>
      <dgm:spPr/>
    </dgm:pt>
    <dgm:pt modelId="{691A898B-71A2-491F-B1D9-EB5C5469A54A}" type="pres">
      <dgm:prSet presAssocID="{C569D3CA-EC18-4046-8CE1-63CEEAD43137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F1A6EEC-44B2-4B8B-93BA-1E4ACCDF0E53}" type="pres">
      <dgm:prSet presAssocID="{C569D3CA-EC18-4046-8CE1-63CEEAD43137}" presName="txShp" presStyleLbl="node1" presStyleIdx="0" presStyleCnt="3">
        <dgm:presLayoutVars>
          <dgm:bulletEnabled val="1"/>
        </dgm:presLayoutVars>
      </dgm:prSet>
      <dgm:spPr/>
    </dgm:pt>
    <dgm:pt modelId="{735EA563-4017-42E2-84CD-01C698B0E123}" type="pres">
      <dgm:prSet presAssocID="{C94DF950-541E-45C2-A59D-25C14BBDDD44}" presName="spacing" presStyleCnt="0"/>
      <dgm:spPr/>
    </dgm:pt>
    <dgm:pt modelId="{42F074B0-D5CD-44F9-83E7-B2ACD765E596}" type="pres">
      <dgm:prSet presAssocID="{D738F92B-0C84-48AB-9809-3748725905A4}" presName="composite" presStyleCnt="0"/>
      <dgm:spPr/>
    </dgm:pt>
    <dgm:pt modelId="{EB1ED6B4-749D-42CE-83DF-75FDCB619DE3}" type="pres">
      <dgm:prSet presAssocID="{D738F92B-0C84-48AB-9809-3748725905A4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572F167-17C4-450C-844A-21A9BB904453}" type="pres">
      <dgm:prSet presAssocID="{D738F92B-0C84-48AB-9809-3748725905A4}" presName="txShp" presStyleLbl="node1" presStyleIdx="1" presStyleCnt="3">
        <dgm:presLayoutVars>
          <dgm:bulletEnabled val="1"/>
        </dgm:presLayoutVars>
      </dgm:prSet>
      <dgm:spPr/>
    </dgm:pt>
    <dgm:pt modelId="{1A1BC2DF-1E8D-419D-8F82-2DCEAD1D6528}" type="pres">
      <dgm:prSet presAssocID="{AC7961C8-414D-4E8E-9CC0-E84308381F96}" presName="spacing" presStyleCnt="0"/>
      <dgm:spPr/>
    </dgm:pt>
    <dgm:pt modelId="{173A9AD5-0669-40D9-B46D-97FCAC249AD3}" type="pres">
      <dgm:prSet presAssocID="{C8760E15-770E-4830-88A5-9AE5229B897E}" presName="composite" presStyleCnt="0"/>
      <dgm:spPr/>
    </dgm:pt>
    <dgm:pt modelId="{8AADF883-C1DA-4674-84BE-E82FF81BFC04}" type="pres">
      <dgm:prSet presAssocID="{C8760E15-770E-4830-88A5-9AE5229B897E}" presName="imgShp" presStyleLbl="fgImgPlace1" presStyleIdx="2" presStyleCnt="3"/>
      <dgm:spPr/>
    </dgm:pt>
    <dgm:pt modelId="{9FDB2AFE-37A1-4276-8BAF-A1A5B5D34731}" type="pres">
      <dgm:prSet presAssocID="{C8760E15-770E-4830-88A5-9AE5229B897E}" presName="txShp" presStyleLbl="node1" presStyleIdx="2" presStyleCnt="3">
        <dgm:presLayoutVars>
          <dgm:bulletEnabled val="1"/>
        </dgm:presLayoutVars>
      </dgm:prSet>
      <dgm:spPr/>
    </dgm:pt>
  </dgm:ptLst>
  <dgm:cxnLst>
    <dgm:cxn modelId="{705E6804-69D5-4334-AF30-43C90C449CF9}" type="presOf" srcId="{D738F92B-0C84-48AB-9809-3748725905A4}" destId="{A572F167-17C4-450C-844A-21A9BB904453}" srcOrd="0" destOrd="0" presId="urn:microsoft.com/office/officeart/2005/8/layout/vList3"/>
    <dgm:cxn modelId="{6560DD08-37C0-4390-B56B-857C8EBF8396}" type="presOf" srcId="{92698847-4663-4820-9B60-D7BE54DEA213}" destId="{6C49233C-7661-4412-B054-78DE8616511A}" srcOrd="0" destOrd="0" presId="urn:microsoft.com/office/officeart/2005/8/layout/vList3"/>
    <dgm:cxn modelId="{701D641B-668E-441B-B5E3-B0E4F88AB326}" srcId="{92698847-4663-4820-9B60-D7BE54DEA213}" destId="{D738F92B-0C84-48AB-9809-3748725905A4}" srcOrd="1" destOrd="0" parTransId="{DE7B719F-35DF-4FE5-9676-107FB543D947}" sibTransId="{AC7961C8-414D-4E8E-9CC0-E84308381F96}"/>
    <dgm:cxn modelId="{1A3E167E-E49F-4B13-8B45-FC6C41EB265A}" srcId="{92698847-4663-4820-9B60-D7BE54DEA213}" destId="{C8760E15-770E-4830-88A5-9AE5229B897E}" srcOrd="2" destOrd="0" parTransId="{A72292FF-8D55-47BF-9E0F-4C4F25B94356}" sibTransId="{DDBF7EF0-D42C-4059-8AC5-B05C0F17AC62}"/>
    <dgm:cxn modelId="{CDB79699-ED5E-4942-B339-2486FA0077EB}" srcId="{92698847-4663-4820-9B60-D7BE54DEA213}" destId="{C569D3CA-EC18-4046-8CE1-63CEEAD43137}" srcOrd="0" destOrd="0" parTransId="{E2CDF23D-77B1-43EC-BA41-D51A011ED484}" sibTransId="{C94DF950-541E-45C2-A59D-25C14BBDDD44}"/>
    <dgm:cxn modelId="{4865299B-5D6E-4368-8F39-6DF076609E36}" type="presOf" srcId="{C8760E15-770E-4830-88A5-9AE5229B897E}" destId="{9FDB2AFE-37A1-4276-8BAF-A1A5B5D34731}" srcOrd="0" destOrd="0" presId="urn:microsoft.com/office/officeart/2005/8/layout/vList3"/>
    <dgm:cxn modelId="{059D42D6-E4E7-4A28-A3DC-8DFD06846995}" type="presOf" srcId="{C569D3CA-EC18-4046-8CE1-63CEEAD43137}" destId="{DF1A6EEC-44B2-4B8B-93BA-1E4ACCDF0E53}" srcOrd="0" destOrd="0" presId="urn:microsoft.com/office/officeart/2005/8/layout/vList3"/>
    <dgm:cxn modelId="{CB2B5667-1EC6-4EEF-BDFB-85EEEAE5521C}" type="presParOf" srcId="{6C49233C-7661-4412-B054-78DE8616511A}" destId="{E956D861-6D54-49C7-B067-84BCE8D690AA}" srcOrd="0" destOrd="0" presId="urn:microsoft.com/office/officeart/2005/8/layout/vList3"/>
    <dgm:cxn modelId="{FA7DE8DB-2E0C-47D1-8A46-44E4749721EE}" type="presParOf" srcId="{E956D861-6D54-49C7-B067-84BCE8D690AA}" destId="{691A898B-71A2-491F-B1D9-EB5C5469A54A}" srcOrd="0" destOrd="0" presId="urn:microsoft.com/office/officeart/2005/8/layout/vList3"/>
    <dgm:cxn modelId="{2D730D1C-8090-43B7-B94E-BB8F7C03D2BC}" type="presParOf" srcId="{E956D861-6D54-49C7-B067-84BCE8D690AA}" destId="{DF1A6EEC-44B2-4B8B-93BA-1E4ACCDF0E53}" srcOrd="1" destOrd="0" presId="urn:microsoft.com/office/officeart/2005/8/layout/vList3"/>
    <dgm:cxn modelId="{865191D7-B4C1-4433-A08D-3E4C5CEDAE0D}" type="presParOf" srcId="{6C49233C-7661-4412-B054-78DE8616511A}" destId="{735EA563-4017-42E2-84CD-01C698B0E123}" srcOrd="1" destOrd="0" presId="urn:microsoft.com/office/officeart/2005/8/layout/vList3"/>
    <dgm:cxn modelId="{6753CC68-9570-4BD7-BB45-AA98D642551D}" type="presParOf" srcId="{6C49233C-7661-4412-B054-78DE8616511A}" destId="{42F074B0-D5CD-44F9-83E7-B2ACD765E596}" srcOrd="2" destOrd="0" presId="urn:microsoft.com/office/officeart/2005/8/layout/vList3"/>
    <dgm:cxn modelId="{9E21A46A-EF90-42D5-B209-CCC8547DFBD5}" type="presParOf" srcId="{42F074B0-D5CD-44F9-83E7-B2ACD765E596}" destId="{EB1ED6B4-749D-42CE-83DF-75FDCB619DE3}" srcOrd="0" destOrd="0" presId="urn:microsoft.com/office/officeart/2005/8/layout/vList3"/>
    <dgm:cxn modelId="{A5A9815C-9D85-41A8-B1F6-AECD374FF3B6}" type="presParOf" srcId="{42F074B0-D5CD-44F9-83E7-B2ACD765E596}" destId="{A572F167-17C4-450C-844A-21A9BB904453}" srcOrd="1" destOrd="0" presId="urn:microsoft.com/office/officeart/2005/8/layout/vList3"/>
    <dgm:cxn modelId="{3ED6B923-E63A-41D4-A85E-1D19FD9BEC4D}" type="presParOf" srcId="{6C49233C-7661-4412-B054-78DE8616511A}" destId="{1A1BC2DF-1E8D-419D-8F82-2DCEAD1D6528}" srcOrd="3" destOrd="0" presId="urn:microsoft.com/office/officeart/2005/8/layout/vList3"/>
    <dgm:cxn modelId="{45E41161-D9C4-4048-9A83-96543BF22693}" type="presParOf" srcId="{6C49233C-7661-4412-B054-78DE8616511A}" destId="{173A9AD5-0669-40D9-B46D-97FCAC249AD3}" srcOrd="4" destOrd="0" presId="urn:microsoft.com/office/officeart/2005/8/layout/vList3"/>
    <dgm:cxn modelId="{202C3B77-AB2F-4029-9F43-CFF8D7E7A92B}" type="presParOf" srcId="{173A9AD5-0669-40D9-B46D-97FCAC249AD3}" destId="{8AADF883-C1DA-4674-84BE-E82FF81BFC04}" srcOrd="0" destOrd="0" presId="urn:microsoft.com/office/officeart/2005/8/layout/vList3"/>
    <dgm:cxn modelId="{E84C44E7-1456-4CA0-9D45-A1C76F493DA6}" type="presParOf" srcId="{173A9AD5-0669-40D9-B46D-97FCAC249AD3}" destId="{9FDB2AFE-37A1-4276-8BAF-A1A5B5D3473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1A6EEC-44B2-4B8B-93BA-1E4ACCDF0E53}">
      <dsp:nvSpPr>
        <dsp:cNvPr id="0" name=""/>
        <dsp:cNvSpPr/>
      </dsp:nvSpPr>
      <dsp:spPr>
        <a:xfrm rot="10800000">
          <a:off x="1957423" y="1824"/>
          <a:ext cx="6650877" cy="1128811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74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200" b="1" kern="1200" dirty="0">
              <a:cs typeface="B Nazanin" pitchFamily="2" charset="-78"/>
            </a:rPr>
            <a:t>فوریه (فالانستر) جامعه اشتراکی</a:t>
          </a:r>
          <a:br>
            <a:rPr lang="fa-IR" sz="3200" b="1" kern="1200" dirty="0">
              <a:cs typeface="B Nazanin" pitchFamily="2" charset="-78"/>
            </a:rPr>
          </a:br>
          <a:endParaRPr lang="en-US" sz="3200" b="1" kern="1200" dirty="0">
            <a:cs typeface="B Nazanin" pitchFamily="2" charset="-78"/>
          </a:endParaRPr>
        </a:p>
      </dsp:txBody>
      <dsp:txXfrm rot="10800000">
        <a:off x="2239626" y="1824"/>
        <a:ext cx="6368674" cy="1128811"/>
      </dsp:txXfrm>
    </dsp:sp>
    <dsp:sp modelId="{691A898B-71A2-491F-B1D9-EB5C5469A54A}">
      <dsp:nvSpPr>
        <dsp:cNvPr id="0" name=""/>
        <dsp:cNvSpPr/>
      </dsp:nvSpPr>
      <dsp:spPr>
        <a:xfrm>
          <a:off x="1393018" y="1824"/>
          <a:ext cx="1128811" cy="11288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72F167-17C4-450C-844A-21A9BB904453}">
      <dsp:nvSpPr>
        <dsp:cNvPr id="0" name=""/>
        <dsp:cNvSpPr/>
      </dsp:nvSpPr>
      <dsp:spPr>
        <a:xfrm rot="10800000">
          <a:off x="1957423" y="1467594"/>
          <a:ext cx="6650877" cy="1128811"/>
        </a:xfrm>
        <a:prstGeom prst="homePlate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74" tIns="121920" rIns="227584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200" b="1" kern="1200" dirty="0">
              <a:cs typeface="B Nazanin" pitchFamily="2" charset="-78"/>
            </a:rPr>
            <a:t>ایکاریا 	کلانشهر</a:t>
          </a:r>
          <a:br>
            <a:rPr lang="fa-IR" sz="3200" b="1" kern="1200" dirty="0">
              <a:cs typeface="B Nazanin" pitchFamily="2" charset="-78"/>
            </a:rPr>
          </a:br>
          <a:r>
            <a:rPr lang="fa-IR" sz="3200" b="1" kern="1200" dirty="0">
              <a:cs typeface="B Nazanin" pitchFamily="2" charset="-78"/>
            </a:rPr>
            <a:t>شهر با 60 محله</a:t>
          </a:r>
          <a:endParaRPr lang="en-US" sz="3200" b="1" kern="1200" dirty="0">
            <a:cs typeface="B Nazanin" pitchFamily="2" charset="-78"/>
          </a:endParaRPr>
        </a:p>
      </dsp:txBody>
      <dsp:txXfrm rot="10800000">
        <a:off x="2239626" y="1467594"/>
        <a:ext cx="6368674" cy="1128811"/>
      </dsp:txXfrm>
    </dsp:sp>
    <dsp:sp modelId="{EB1ED6B4-749D-42CE-83DF-75FDCB619DE3}">
      <dsp:nvSpPr>
        <dsp:cNvPr id="0" name=""/>
        <dsp:cNvSpPr/>
      </dsp:nvSpPr>
      <dsp:spPr>
        <a:xfrm>
          <a:off x="1393018" y="1467594"/>
          <a:ext cx="1128811" cy="112881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DB2AFE-37A1-4276-8BAF-A1A5B5D34731}">
      <dsp:nvSpPr>
        <dsp:cNvPr id="0" name=""/>
        <dsp:cNvSpPr/>
      </dsp:nvSpPr>
      <dsp:spPr>
        <a:xfrm rot="10800000">
          <a:off x="1957423" y="2933364"/>
          <a:ext cx="6650877" cy="1128811"/>
        </a:xfrm>
        <a:prstGeom prst="homePlat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74" tIns="106680" rIns="199136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cs typeface="B Nazanin" pitchFamily="2" charset="-78"/>
            </a:rPr>
            <a:t>دوره مهندسی شهر همزمان با سبک تهران</a:t>
          </a:r>
          <a:br>
            <a:rPr lang="fa-IR" sz="2800" b="1" kern="1200" dirty="0">
              <a:cs typeface="B Nazanin" pitchFamily="2" charset="-78"/>
            </a:rPr>
          </a:br>
          <a:r>
            <a:rPr lang="fa-IR" sz="2800" b="1" kern="1200" dirty="0">
              <a:cs typeface="B Nazanin" pitchFamily="2" charset="-78"/>
            </a:rPr>
            <a:t>سده نوزدهم</a:t>
          </a:r>
          <a:br>
            <a:rPr lang="fa-IR" sz="1400" kern="1200" dirty="0"/>
          </a:br>
          <a:endParaRPr lang="en-US" sz="1400" kern="1200" dirty="0"/>
        </a:p>
      </dsp:txBody>
      <dsp:txXfrm rot="10800000">
        <a:off x="2239626" y="2933364"/>
        <a:ext cx="6368674" cy="1128811"/>
      </dsp:txXfrm>
    </dsp:sp>
    <dsp:sp modelId="{8AADF883-C1DA-4674-84BE-E82FF81BFC04}">
      <dsp:nvSpPr>
        <dsp:cNvPr id="0" name=""/>
        <dsp:cNvSpPr/>
      </dsp:nvSpPr>
      <dsp:spPr>
        <a:xfrm>
          <a:off x="1393018" y="2933364"/>
          <a:ext cx="1128811" cy="1128811"/>
        </a:xfrm>
        <a:prstGeom prst="ellipse">
          <a:avLst/>
        </a:prstGeom>
        <a:solidFill>
          <a:schemeClr val="accent3">
            <a:tint val="50000"/>
            <a:hueOff val="10752198"/>
            <a:satOff val="-14108"/>
            <a:lumOff val="-13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FDC75-7F73-4A4A-A77C-09AADF00E0EA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226BF-1F13-42D3-80DC-373E7ADD1E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EF76B-3757-4A0B-AF93-28494465C1DD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93FD4-8F83-4EF7-AC3F-0DC038898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template can be used as a starter file for presenting training materials in a group setting.</a:t>
            </a:r>
          </a:p>
          <a:p>
            <a:endParaRPr lang="en-US" dirty="0"/>
          </a:p>
          <a:p>
            <a:pPr lvl="0"/>
            <a:r>
              <a:rPr lang="en-US" sz="1200" b="1" dirty="0"/>
              <a:t>Sections</a:t>
            </a:r>
            <a:endParaRPr lang="en-US" sz="1200" b="0" dirty="0"/>
          </a:p>
          <a:p>
            <a:pPr lvl="0"/>
            <a:r>
              <a:rPr lang="en-US" sz="1200" b="0" dirty="0"/>
              <a:t>Right-click on a slide to add sections.</a:t>
            </a:r>
            <a:r>
              <a:rPr lang="en-US" sz="1200" b="0" baseline="0" dirty="0"/>
              <a:t> Sections can help to organize your slides or facilitate collaboration between multiple authors.</a:t>
            </a:r>
            <a:endParaRPr lang="en-US" sz="1200" b="0" dirty="0"/>
          </a:p>
          <a:p>
            <a:pPr lvl="0"/>
            <a:endParaRPr lang="en-US" sz="1200" b="1" dirty="0"/>
          </a:p>
          <a:p>
            <a:pPr lvl="0"/>
            <a:r>
              <a:rPr lang="en-US" sz="1200" b="1" dirty="0"/>
              <a:t>Notes</a:t>
            </a:r>
          </a:p>
          <a:p>
            <a:pPr lvl="0"/>
            <a:r>
              <a:rPr lang="en-US" sz="1200" dirty="0"/>
              <a:t>Use the Notes section for delivery notes or to provide additional details for the audience.</a:t>
            </a:r>
            <a:r>
              <a:rPr lang="en-US" sz="1200" baseline="0" dirty="0"/>
              <a:t> View these notes in Presentation View during your presentation. </a:t>
            </a:r>
          </a:p>
          <a:p>
            <a:pPr lvl="0">
              <a:buFontTx/>
              <a:buNone/>
            </a:pPr>
            <a:r>
              <a:rPr lang="en-US" sz="1200" dirty="0"/>
              <a:t>Keep in mind the font size (important for accessibility, visibility, videotaping, and online production)</a:t>
            </a:r>
          </a:p>
          <a:p>
            <a:pPr lvl="0"/>
            <a:endParaRPr lang="en-US" sz="1200" dirty="0"/>
          </a:p>
          <a:p>
            <a:pPr lvl="0">
              <a:buFontTx/>
              <a:buNone/>
            </a:pPr>
            <a:r>
              <a:rPr lang="en-US" sz="1200" b="1" dirty="0"/>
              <a:t>Coordinated colors </a:t>
            </a:r>
          </a:p>
          <a:p>
            <a:pPr lvl="0">
              <a:buFontTx/>
              <a:buNone/>
            </a:pPr>
            <a:r>
              <a:rPr lang="en-US" sz="1200" dirty="0"/>
              <a:t>Pay particular attention to the graphs, charts, and text boxes.</a:t>
            </a:r>
            <a:r>
              <a:rPr lang="en-US" sz="1200" baseline="0" dirty="0"/>
              <a:t> </a:t>
            </a:r>
            <a:endParaRPr lang="en-US" sz="1200" dirty="0"/>
          </a:p>
          <a:p>
            <a:pPr lvl="0"/>
            <a:r>
              <a:rPr lang="en-US" sz="1200" dirty="0"/>
              <a:t>Consider that attendees will print in black and white or </a:t>
            </a:r>
            <a:r>
              <a:rPr lang="en-US" sz="1200" dirty="0" err="1"/>
              <a:t>grayscale</a:t>
            </a:r>
            <a:r>
              <a:rPr lang="en-US" sz="1200" dirty="0"/>
              <a:t>. Run a test print to make sure your colors work when printed in pure black and white and </a:t>
            </a:r>
            <a:r>
              <a:rPr lang="en-US" sz="1200" dirty="0" err="1"/>
              <a:t>grayscale</a:t>
            </a:r>
            <a:r>
              <a:rPr lang="en-US" sz="1200" dirty="0"/>
              <a:t>.</a:t>
            </a:r>
          </a:p>
          <a:p>
            <a:pPr lvl="0">
              <a:buFontTx/>
              <a:buNone/>
            </a:pPr>
            <a:endParaRPr lang="en-US" sz="1200" dirty="0"/>
          </a:p>
          <a:p>
            <a:pPr lvl="0">
              <a:buFontTx/>
              <a:buNone/>
            </a:pPr>
            <a:r>
              <a:rPr lang="en-US" sz="1200" b="1" dirty="0"/>
              <a:t>Graphics, tables, and graphs</a:t>
            </a:r>
          </a:p>
          <a:p>
            <a:pPr lvl="0"/>
            <a:r>
              <a:rPr lang="en-US" sz="1200" dirty="0"/>
              <a:t>Keep it simple: If possible, use consistent, non-distracting styles and colors.</a:t>
            </a:r>
          </a:p>
          <a:p>
            <a:pPr lvl="0"/>
            <a:r>
              <a:rPr lang="en-US" sz="1200" dirty="0"/>
              <a:t>Label all graphs and tables.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What</a:t>
            </a:r>
            <a:r>
              <a:rPr lang="en-US" b="0" baseline="0" dirty="0"/>
              <a:t> will the audience be able to do after this training is complete?</a:t>
            </a:r>
            <a:r>
              <a:rPr lang="en-US" dirty="0"/>
              <a:t> Briefly describe each objective how the audience</a:t>
            </a:r>
            <a:r>
              <a:rPr lang="en-US" baseline="0" dirty="0"/>
              <a:t> </a:t>
            </a:r>
            <a:r>
              <a:rPr lang="en-US" dirty="0"/>
              <a:t>will benefit from this</a:t>
            </a:r>
            <a:r>
              <a:rPr lang="en-US" baseline="0" dirty="0"/>
              <a:t> presentation.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Use a section header for each of the topics, so there is a clear transition to the audience.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/>
              <a:t>Give a brief overview of the presentation.</a:t>
            </a:r>
            <a:r>
              <a:rPr lang="en-US" baseline="0" dirty="0"/>
              <a:t> D</a:t>
            </a:r>
            <a:r>
              <a:rPr lang="en-US" dirty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/>
              <a:t>Introduce each of the major topics.</a:t>
            </a:r>
          </a:p>
          <a:p>
            <a:r>
              <a:rPr lang="en-US" dirty="0"/>
              <a:t>To provide a road map for the audience, you</a:t>
            </a:r>
            <a:r>
              <a:rPr lang="en-US" baseline="0" dirty="0"/>
              <a:t> can </a:t>
            </a:r>
            <a:r>
              <a:rPr lang="en-US" dirty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slides to each topic section as necessary, including slides with tables, graphs, and images. </a:t>
            </a:r>
          </a:p>
          <a:p>
            <a:r>
              <a:rPr lang="en-US" dirty="0"/>
              <a:t>See next section for sample</a:t>
            </a:r>
            <a:r>
              <a:rPr lang="en-US" baseline="0" dirty="0"/>
              <a:t> </a:t>
            </a:r>
            <a:r>
              <a:rPr lang="en-US" dirty="0"/>
              <a:t>table,</a:t>
            </a:r>
            <a:r>
              <a:rPr lang="en-US" baseline="0" dirty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dirty="0"/>
              <a:t>Microsoft </a:t>
            </a:r>
            <a:r>
              <a:rPr lang="en-US" b="1" dirty="0"/>
              <a:t>Engineering Excellence</a:t>
            </a:r>
            <a:endParaRPr lang="en-US" dirty="0"/>
          </a:p>
        </p:txBody>
      </p:sp>
      <p:sp>
        <p:nvSpPr>
          <p:cNvPr id="40963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/>
              <a:t>Microsoft Confidential</a:t>
            </a:r>
          </a:p>
        </p:txBody>
      </p:sp>
      <p:sp>
        <p:nvSpPr>
          <p:cNvPr id="40964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CEDE57-F8FE-4B43-B511-2E9F76624F74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09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449263"/>
            <a:ext cx="4541837" cy="3408362"/>
          </a:xfrm>
          <a:ln/>
        </p:spPr>
      </p:sp>
      <p:sp>
        <p:nvSpPr>
          <p:cNvPr id="409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92" y="4139472"/>
            <a:ext cx="6261652" cy="4593861"/>
          </a:xfrm>
          <a:noFill/>
          <a:ln/>
        </p:spPr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dirty="0"/>
              <a:t>Microsoft </a:t>
            </a:r>
            <a:r>
              <a:rPr lang="en-US" b="1" dirty="0"/>
              <a:t>Engineering Excellence</a:t>
            </a:r>
            <a:endParaRPr lang="en-US" dirty="0"/>
          </a:p>
        </p:txBody>
      </p:sp>
      <p:sp>
        <p:nvSpPr>
          <p:cNvPr id="41987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/>
              <a:t>Microsoft Confidential</a:t>
            </a:r>
          </a:p>
        </p:txBody>
      </p:sp>
      <p:sp>
        <p:nvSpPr>
          <p:cNvPr id="41988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B44A5F-6CE4-493C-A0D7-6834FF76660C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19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450850"/>
            <a:ext cx="4572000" cy="3429000"/>
          </a:xfrm>
          <a:ln/>
        </p:spPr>
      </p:sp>
      <p:sp>
        <p:nvSpPr>
          <p:cNvPr id="419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92" y="4130104"/>
            <a:ext cx="6261652" cy="4554823"/>
          </a:xfrm>
          <a:noFill/>
          <a:ln/>
        </p:spPr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This is another option</a:t>
            </a:r>
            <a:r>
              <a:rPr lang="en-US" sz="1200" baseline="0" dirty="0"/>
              <a:t> for an Overview slides using transitions.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This is another option</a:t>
            </a:r>
            <a:r>
              <a:rPr lang="en-US" sz="1200" baseline="0" dirty="0"/>
              <a:t> for an Overview slides using transitions.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This is another option</a:t>
            </a:r>
            <a:r>
              <a:rPr lang="en-US" sz="1200" baseline="0" dirty="0"/>
              <a:t> for an Overview slides using transitions.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This is another option</a:t>
            </a:r>
            <a:r>
              <a:rPr lang="en-US" sz="1200" baseline="0" dirty="0"/>
              <a:t> for an Overview slides using transitions.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>
              <a:defRPr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>
              <a:buNone/>
              <a:defRPr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</a:lstStyle>
          <a:p>
            <a:r>
              <a:rPr lang="en-US" dirty="0"/>
              <a:t>Company Logo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>
              <a:defRPr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Company Logo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>
              <a:defRPr lang="en-US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rPr lang="en-US" smtClean="0"/>
              <a:pPr/>
              <a:t>12/3/2020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54" r:id="rId10"/>
    <p:sldLayoutId id="2147483655" r:id="rId11"/>
    <p:sldLayoutId id="2147483663" r:id="rId12"/>
  </p:sldLayoutIdLst>
  <p:transition spd="slow">
    <p:wipe dir="d"/>
  </p:transition>
  <p:txStyles>
    <p:titleStyle>
      <a:lvl1pPr algn="l" defTabSz="914400" rtl="0" eaLnBrk="1" latinLnBrk="0" hangingPunct="1">
        <a:spcBef>
          <a:spcPct val="0"/>
        </a:spcBef>
        <a:buNone/>
        <a:defRPr lang="en-US" sz="4400" kern="1200" dirty="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4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3.jpeg"/><Relationship Id="rId5" Type="http://schemas.openxmlformats.org/officeDocument/2006/relationships/image" Target="../media/image12.wmf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0.w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7.jpe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0.jpe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4.jpe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8.jpe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1.jpe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6.wmf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9.jpe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5.jpe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8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fa-IR" sz="3600" dirty="0">
                <a:cs typeface="B Nazanin" pitchFamily="2" charset="-78"/>
              </a:rPr>
              <a:t>سیر اندیشه ها در شهرسازی</a:t>
            </a:r>
            <a:br>
              <a:rPr lang="fa-IR" dirty="0">
                <a:cs typeface="B Nazanin" pitchFamily="2" charset="-78"/>
              </a:rPr>
            </a:br>
            <a:r>
              <a:rPr lang="fa-IR" sz="5400" dirty="0">
                <a:cs typeface="B Nazanin" pitchFamily="2" charset="-78"/>
              </a:rPr>
              <a:t>سبک تهران</a:t>
            </a:r>
            <a:endParaRPr lang="en-US" dirty="0">
              <a:cs typeface="B Nazanin" pitchFamily="2" charset="-78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06168"/>
            <a:ext cx="8077200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افراد موثر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9" name="Picture 4" descr="C:\arshive\Arrows\Color\ARRW090.WMF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48" y="1285860"/>
            <a:ext cx="6692848" cy="528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Group 9"/>
          <p:cNvGrpSpPr/>
          <p:nvPr/>
        </p:nvGrpSpPr>
        <p:grpSpPr>
          <a:xfrm rot="2220480">
            <a:off x="2357422" y="2444147"/>
            <a:ext cx="1671157" cy="1295505"/>
            <a:chOff x="1004128" y="4964793"/>
            <a:chExt cx="1671157" cy="1295505"/>
          </a:xfrm>
        </p:grpSpPr>
        <p:sp>
          <p:nvSpPr>
            <p:cNvPr id="17" name="Rectangle 16"/>
            <p:cNvSpPr/>
            <p:nvPr/>
          </p:nvSpPr>
          <p:spPr>
            <a:xfrm>
              <a:off x="1004128" y="4964793"/>
              <a:ext cx="1671157" cy="12955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1004128" y="4964793"/>
              <a:ext cx="1671157" cy="12955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8812" tIns="0" rIns="0" bIns="0" numCol="1" spcCol="1270" anchor="t" anchorCtr="0">
              <a:noAutofit/>
            </a:bodyPr>
            <a:lstStyle/>
            <a:p>
              <a:pPr lvl="0"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>
                  <a:cs typeface="B Nazanin" pitchFamily="2" charset="-78"/>
                </a:rPr>
                <a:t>سلطان قاجار</a:t>
              </a:r>
              <a:endParaRPr lang="en-US" sz="2800" b="1" kern="1200" dirty="0">
                <a:cs typeface="B Nazanin" pitchFamily="2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350571" y="3643314"/>
            <a:ext cx="1721363" cy="2438598"/>
            <a:chOff x="2725492" y="3821700"/>
            <a:chExt cx="1721363" cy="2438598"/>
          </a:xfrm>
        </p:grpSpPr>
        <p:sp>
          <p:nvSpPr>
            <p:cNvPr id="15" name="Rectangle 14"/>
            <p:cNvSpPr/>
            <p:nvPr/>
          </p:nvSpPr>
          <p:spPr>
            <a:xfrm>
              <a:off x="2725492" y="3821700"/>
              <a:ext cx="1721363" cy="243859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ectangle 15"/>
            <p:cNvSpPr/>
            <p:nvPr/>
          </p:nvSpPr>
          <p:spPr>
            <a:xfrm>
              <a:off x="2725492" y="3821700"/>
              <a:ext cx="1721363" cy="24385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8622" tIns="0" rIns="0" bIns="0" numCol="1" spcCol="1270" anchor="t" anchorCtr="0">
              <a:noAutofit/>
            </a:bodyPr>
            <a:lstStyle/>
            <a:p>
              <a:pPr lvl="0" algn="l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>
                  <a:cs typeface="B Nazanin" pitchFamily="2" charset="-78"/>
                </a:rPr>
                <a:t>صدراعظم</a:t>
              </a:r>
              <a:endParaRPr lang="en-US" sz="2800" b="1" kern="1200" dirty="0">
                <a:cs typeface="B Nazanin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 rot="19503747">
            <a:off x="2630889" y="4720589"/>
            <a:ext cx="2798351" cy="3115488"/>
            <a:chOff x="4373996" y="3422182"/>
            <a:chExt cx="2798351" cy="3115488"/>
          </a:xfrm>
        </p:grpSpPr>
        <p:sp>
          <p:nvSpPr>
            <p:cNvPr id="13" name="Rectangle 12"/>
            <p:cNvSpPr/>
            <p:nvPr/>
          </p:nvSpPr>
          <p:spPr>
            <a:xfrm>
              <a:off x="4373996" y="3422182"/>
              <a:ext cx="2798351" cy="311548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Rectangle 13"/>
            <p:cNvSpPr/>
            <p:nvPr/>
          </p:nvSpPr>
          <p:spPr>
            <a:xfrm>
              <a:off x="4373996" y="3422182"/>
              <a:ext cx="2798351" cy="31154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031" tIns="0" rIns="0" bIns="0" numCol="1" spcCol="1270" anchor="t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>
                  <a:cs typeface="B Nazanin" pitchFamily="2" charset="-78"/>
                </a:rPr>
                <a:t>مهندسان خارجی </a:t>
              </a:r>
              <a:endParaRPr lang="en-US" sz="2800" b="1" kern="1200" dirty="0">
                <a:cs typeface="B Nazanin" pitchFamily="2" charset="-78"/>
              </a:endParaRPr>
            </a:p>
          </p:txBody>
        </p:sp>
      </p:grpSp>
      <p:pic>
        <p:nvPicPr>
          <p:cNvPr id="10242" name="Picture 2" descr="C:\Users\Elham\Desktop\third semester\seir andishe andalib\pics\madarekijahateeraee\Pic\Pic\Naser_edin_shah_by_Kamalolmol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1350192"/>
            <a:ext cx="1158021" cy="1650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3214686"/>
            <a:ext cx="1000132" cy="1500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Rectangle 18"/>
          <p:cNvSpPr/>
          <p:nvPr/>
        </p:nvSpPr>
        <p:spPr>
          <a:xfrm>
            <a:off x="7358082" y="3214686"/>
            <a:ext cx="1500198" cy="1143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سبک تهران</a:t>
            </a:r>
            <a:endParaRPr lang="en-US" sz="28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3" name="Picture 2" descr="J:\00205604.JPG"/>
          <p:cNvPicPr>
            <a:picLocks noChangeAspect="1" noChangeArrowheads="1"/>
          </p:cNvPicPr>
          <p:nvPr/>
        </p:nvPicPr>
        <p:blipFill>
          <a:blip r:embed="rId8"/>
          <a:srcRect l="24169" t="18041" r="36700" b="14948"/>
          <a:stretch>
            <a:fillRect/>
          </a:stretch>
        </p:blipFill>
        <p:spPr bwMode="auto">
          <a:xfrm>
            <a:off x="807767" y="5072074"/>
            <a:ext cx="1121027" cy="142876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J:\untitled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7214" t="5530" r="49022" b="66485"/>
          <a:stretch>
            <a:fillRect/>
          </a:stretch>
        </p:blipFill>
        <p:spPr bwMode="auto">
          <a:xfrm>
            <a:off x="-32" y="1214422"/>
            <a:ext cx="9078838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Freeform 9"/>
          <p:cNvSpPr/>
          <p:nvPr/>
        </p:nvSpPr>
        <p:spPr>
          <a:xfrm>
            <a:off x="1782305" y="2593383"/>
            <a:ext cx="4943959" cy="2164597"/>
          </a:xfrm>
          <a:custGeom>
            <a:avLst/>
            <a:gdLst>
              <a:gd name="connsiteX0" fmla="*/ 4943959 w 4943959"/>
              <a:gd name="connsiteY0" fmla="*/ 2164597 h 2164597"/>
              <a:gd name="connsiteX1" fmla="*/ 4649492 w 4943959"/>
              <a:gd name="connsiteY1" fmla="*/ 1467173 h 2164597"/>
              <a:gd name="connsiteX2" fmla="*/ 4076054 w 4943959"/>
              <a:gd name="connsiteY2" fmla="*/ 537275 h 2164597"/>
              <a:gd name="connsiteX3" fmla="*/ 3394129 w 4943959"/>
              <a:gd name="connsiteY3" fmla="*/ 56827 h 2164597"/>
              <a:gd name="connsiteX4" fmla="*/ 2309248 w 4943959"/>
              <a:gd name="connsiteY4" fmla="*/ 196312 h 2164597"/>
              <a:gd name="connsiteX5" fmla="*/ 1751309 w 4943959"/>
              <a:gd name="connsiteY5" fmla="*/ 754251 h 2164597"/>
              <a:gd name="connsiteX6" fmla="*/ 449451 w 4943959"/>
              <a:gd name="connsiteY6" fmla="*/ 971227 h 2164597"/>
              <a:gd name="connsiteX7" fmla="*/ 0 w 4943959"/>
              <a:gd name="connsiteY7" fmla="*/ 971227 h 216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3959" h="2164597">
                <a:moveTo>
                  <a:pt x="4943959" y="2164597"/>
                </a:moveTo>
                <a:cubicBezTo>
                  <a:pt x="4869051" y="1951495"/>
                  <a:pt x="4794143" y="1738393"/>
                  <a:pt x="4649492" y="1467173"/>
                </a:cubicBezTo>
                <a:cubicBezTo>
                  <a:pt x="4504841" y="1195953"/>
                  <a:pt x="4285281" y="772333"/>
                  <a:pt x="4076054" y="537275"/>
                </a:cubicBezTo>
                <a:cubicBezTo>
                  <a:pt x="3866827" y="302217"/>
                  <a:pt x="3688597" y="113654"/>
                  <a:pt x="3394129" y="56827"/>
                </a:cubicBezTo>
                <a:cubicBezTo>
                  <a:pt x="3099661" y="0"/>
                  <a:pt x="2583051" y="80075"/>
                  <a:pt x="2309248" y="196312"/>
                </a:cubicBezTo>
                <a:cubicBezTo>
                  <a:pt x="2035445" y="312549"/>
                  <a:pt x="2061275" y="625099"/>
                  <a:pt x="1751309" y="754251"/>
                </a:cubicBezTo>
                <a:cubicBezTo>
                  <a:pt x="1441343" y="883404"/>
                  <a:pt x="741336" y="935064"/>
                  <a:pt x="449451" y="971227"/>
                </a:cubicBezTo>
                <a:cubicBezTo>
                  <a:pt x="157566" y="1007390"/>
                  <a:pt x="54244" y="960895"/>
                  <a:pt x="0" y="971227"/>
                </a:cubicBezTo>
              </a:path>
            </a:pathLst>
          </a:custGeom>
          <a:ln w="762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C:\Users\Elham\Desktop\SAM_011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</a:blip>
          <a:srcRect l="2505" t="8333"/>
          <a:stretch>
            <a:fillRect/>
          </a:stretch>
        </p:blipFill>
        <p:spPr bwMode="auto">
          <a:xfrm>
            <a:off x="5643570" y="4500570"/>
            <a:ext cx="3259975" cy="2096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Cloud Callout 14"/>
          <p:cNvSpPr/>
          <p:nvPr/>
        </p:nvSpPr>
        <p:spPr>
          <a:xfrm>
            <a:off x="357158" y="142852"/>
            <a:ext cx="5429288" cy="3000396"/>
          </a:xfrm>
          <a:prstGeom prst="cloudCallout">
            <a:avLst>
              <a:gd name="adj1" fmla="val -26459"/>
              <a:gd name="adj2" fmla="val 6270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سفر سلطان قاجار به فرنگ</a:t>
            </a:r>
          </a:p>
          <a:p>
            <a:pPr algn="ctr"/>
            <a:endParaRPr lang="fa-IR" sz="2800" b="1" dirty="0">
              <a:solidFill>
                <a:schemeClr val="tx1"/>
              </a:solidFill>
              <a:cs typeface="B Nazanin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شکل گیری عناصر شهری به سبک اروپایی در دوره ناصرالدین شاه</a:t>
            </a:r>
            <a:endParaRPr lang="en-US" sz="28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2214546" y="928670"/>
            <a:ext cx="1285884" cy="35719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16763E-6 C -0.01042 -0.04739 -0.02066 -0.09479 -0.03906 -0.13988 C -0.05746 -0.18497 -0.0849 -0.23953 -0.11024 -0.27075 C -0.13559 -0.30196 -0.16215 -0.32277 -0.19149 -0.32716 C -0.22083 -0.33156 -0.26493 -0.31028 -0.28646 -0.2978 C -0.30799 -0.28531 -0.31181 -0.26473 -0.32031 -0.25271 C -0.32882 -0.24069 -0.32917 -0.23421 -0.33733 -0.22566 C -0.34549 -0.2171 -0.33837 -0.20762 -0.36944 -0.20092 C -0.40052 -0.19421 -0.49844 -0.18751 -0.52378 -0.18497 " pathEditMode="relative" ptsTypes="aaaaaaaaA">
                                      <p:cBhvr>
                                        <p:cTn id="2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برج و بارو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7170" name="Picture 2" descr="J:\historical.map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142984"/>
            <a:ext cx="5510585" cy="37311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Down Ribbon 5"/>
          <p:cNvSpPr/>
          <p:nvPr/>
        </p:nvSpPr>
        <p:spPr>
          <a:xfrm>
            <a:off x="428596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پاریس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8" name="Down Ribbon 7"/>
          <p:cNvSpPr/>
          <p:nvPr/>
        </p:nvSpPr>
        <p:spPr>
          <a:xfrm>
            <a:off x="7143800" y="1714488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تهران</a:t>
            </a:r>
            <a:endParaRPr lang="en-US" sz="2400" b="1" dirty="0">
              <a:cs typeface="B Nazanin" pitchFamily="2" charset="-78"/>
            </a:endParaRPr>
          </a:p>
        </p:txBody>
      </p:sp>
      <p:pic>
        <p:nvPicPr>
          <p:cNvPr id="2050" name="Picture 2" descr="C:\arshive\urban designTerm1\kargah tarahi shahri\ax meydan\meydane toopkhane\HW8 002 (3).jpg"/>
          <p:cNvPicPr>
            <a:picLocks noChangeAspect="1" noChangeArrowheads="1"/>
          </p:cNvPicPr>
          <p:nvPr/>
        </p:nvPicPr>
        <p:blipFill>
          <a:blip r:embed="rId6"/>
          <a:srcRect l="53677" t="39728" r="16911" b="40996"/>
          <a:stretch>
            <a:fillRect/>
          </a:stretch>
        </p:blipFill>
        <p:spPr bwMode="auto">
          <a:xfrm rot="10800000">
            <a:off x="4590436" y="2643180"/>
            <a:ext cx="4410720" cy="3967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 descr="C:\arshive\Arrows\Black\AR100045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0" y="2857496"/>
            <a:ext cx="3500462" cy="3500462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برج و بارو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8197" name="Picture 5" descr="C:\Users\Elham\Desktop\third semester\seir andishe andalib\pics\New folder\New folder\3.jpg"/>
          <p:cNvPicPr>
            <a:picLocks noChangeAspect="1" noChangeArrowheads="1"/>
          </p:cNvPicPr>
          <p:nvPr/>
        </p:nvPicPr>
        <p:blipFill>
          <a:blip r:embed="rId5"/>
          <a:srcRect b="7128"/>
          <a:stretch>
            <a:fillRect/>
          </a:stretch>
        </p:blipFill>
        <p:spPr bwMode="auto">
          <a:xfrm>
            <a:off x="5357818" y="1289438"/>
            <a:ext cx="3286212" cy="5425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201" name="Picture 9" descr="C:\Users\Elham\Desktop\third semester\seir andishe andalib\pics\New folder\New folder\DSC_0066.jpg"/>
          <p:cNvPicPr>
            <a:picLocks noChangeAspect="1" noChangeArrowheads="1"/>
          </p:cNvPicPr>
          <p:nvPr/>
        </p:nvPicPr>
        <p:blipFill>
          <a:blip r:embed="rId6" cstate="print"/>
          <a:srcRect l="21973" r="5956"/>
          <a:stretch>
            <a:fillRect/>
          </a:stretch>
        </p:blipFill>
        <p:spPr bwMode="auto">
          <a:xfrm rot="5400000">
            <a:off x="238694" y="1881777"/>
            <a:ext cx="5429288" cy="42374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Down Ribbon 4"/>
          <p:cNvSpPr/>
          <p:nvPr/>
        </p:nvSpPr>
        <p:spPr>
          <a:xfrm>
            <a:off x="428596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اراک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6" name="Down Ribbon 5"/>
          <p:cNvSpPr/>
          <p:nvPr/>
        </p:nvSpPr>
        <p:spPr>
          <a:xfrm>
            <a:off x="7143800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اردبیل</a:t>
            </a:r>
            <a:endParaRPr lang="en-US" sz="2400" b="1" dirty="0">
              <a:cs typeface="B Nazanin" pitchFamily="2" charset="-78"/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برج و بارو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8194" name="Picture 2" descr="C:\Users\Elham\Desktop\third semester\seir andishe andalib\pics\New folder\New folder\DSC_0068.jpg"/>
          <p:cNvPicPr>
            <a:picLocks noChangeAspect="1" noChangeArrowheads="1"/>
          </p:cNvPicPr>
          <p:nvPr/>
        </p:nvPicPr>
        <p:blipFill>
          <a:blip r:embed="rId5" cstate="print"/>
          <a:srcRect l="26926" t="7291" r="32531" b="46374"/>
          <a:stretch>
            <a:fillRect/>
          </a:stretch>
        </p:blipFill>
        <p:spPr bwMode="auto">
          <a:xfrm rot="5400000">
            <a:off x="-612360" y="2581951"/>
            <a:ext cx="4857785" cy="3122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6" name="Picture 4" descr="C:\Users\Elham\Desktop\third semester\seir andishe andalib\pics\New folder\New folder\1.jpg"/>
          <p:cNvPicPr>
            <a:picLocks noChangeAspect="1" noChangeArrowheads="1"/>
          </p:cNvPicPr>
          <p:nvPr/>
        </p:nvPicPr>
        <p:blipFill>
          <a:blip r:embed="rId6"/>
          <a:srcRect l="24805"/>
          <a:stretch>
            <a:fillRect/>
          </a:stretch>
        </p:blipFill>
        <p:spPr bwMode="auto">
          <a:xfrm>
            <a:off x="3462250" y="1714488"/>
            <a:ext cx="5538906" cy="4143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Down Ribbon 4"/>
          <p:cNvSpPr/>
          <p:nvPr/>
        </p:nvSpPr>
        <p:spPr>
          <a:xfrm>
            <a:off x="428596" y="785794"/>
            <a:ext cx="2428892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خرم آباد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6" name="Down Ribbon 5"/>
          <p:cNvSpPr/>
          <p:nvPr/>
        </p:nvSpPr>
        <p:spPr>
          <a:xfrm>
            <a:off x="6357950" y="785794"/>
            <a:ext cx="250033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قلعه خوی</a:t>
            </a:r>
            <a:endParaRPr lang="en-US" sz="2400" b="1" dirty="0">
              <a:cs typeface="B Nazanin" pitchFamily="2" charset="-78"/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خیابان ها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1028" name="Picture 4" descr="C:\arshive\urban designTerm1\kargah tarahi shahri\ax meydan\pics ghadimi\dast6.JPG"/>
          <p:cNvPicPr>
            <a:picLocks noChangeAspect="1" noChangeArrowheads="1"/>
          </p:cNvPicPr>
          <p:nvPr/>
        </p:nvPicPr>
        <p:blipFill>
          <a:blip r:embed="rId5"/>
          <a:srcRect l="3166" r="4401"/>
          <a:stretch>
            <a:fillRect/>
          </a:stretch>
        </p:blipFill>
        <p:spPr bwMode="auto">
          <a:xfrm>
            <a:off x="4500562" y="4286255"/>
            <a:ext cx="4500594" cy="23574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C:\Users\Elham\Desktop\third semester\seir andishe andalib\pics\2359601.jpg"/>
          <p:cNvPicPr>
            <a:picLocks noChangeAspect="1" noChangeArrowheads="1"/>
          </p:cNvPicPr>
          <p:nvPr/>
        </p:nvPicPr>
        <p:blipFill>
          <a:blip r:embed="rId6"/>
          <a:srcRect l="6972" r="3153" b="9090"/>
          <a:stretch>
            <a:fillRect/>
          </a:stretch>
        </p:blipFill>
        <p:spPr bwMode="auto">
          <a:xfrm>
            <a:off x="157156" y="1285860"/>
            <a:ext cx="4343406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3" descr="C:\arshive\urban designTerm1\kargah tarahi shahri\ax meydan\pics ghadimi\dast4.JPG"/>
          <p:cNvPicPr>
            <a:picLocks noChangeAspect="1" noChangeArrowheads="1"/>
          </p:cNvPicPr>
          <p:nvPr/>
        </p:nvPicPr>
        <p:blipFill>
          <a:blip r:embed="rId7"/>
          <a:srcRect l="2778" r="4166"/>
          <a:stretch>
            <a:fillRect/>
          </a:stretch>
        </p:blipFill>
        <p:spPr bwMode="auto">
          <a:xfrm>
            <a:off x="4513925" y="1285860"/>
            <a:ext cx="4487231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Down Ribbon 9"/>
          <p:cNvSpPr/>
          <p:nvPr/>
        </p:nvSpPr>
        <p:spPr>
          <a:xfrm>
            <a:off x="428596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پاریس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11" name="Down Ribbon 10"/>
          <p:cNvSpPr/>
          <p:nvPr/>
        </p:nvSpPr>
        <p:spPr>
          <a:xfrm>
            <a:off x="7143800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تهران</a:t>
            </a:r>
            <a:endParaRPr lang="en-US" sz="2400" b="1" dirty="0">
              <a:cs typeface="B Nazanin" pitchFamily="2" charset="-78"/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خیابان ها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2050" name="Picture 2" descr="C:\arshive\urban designTerm1\kargah tarahi shahri\ax meydan\pics ghadimi\dast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33604" y="1214423"/>
            <a:ext cx="4581842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Elham\Desktop\third semester\seir andishe andalib\pics\14380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3030" y="1214422"/>
            <a:ext cx="4124656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Elham\Desktop\third semester\seir andishe andalib\pics\8-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5" y="3930407"/>
            <a:ext cx="4500593" cy="2784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4" name="Picture 6" descr="C:\Users\Elham\Desktop\third semester\seir andishe andalib\pics\cropwm.jpg"/>
          <p:cNvPicPr>
            <a:picLocks noChangeAspect="1" noChangeArrowheads="1"/>
          </p:cNvPicPr>
          <p:nvPr/>
        </p:nvPicPr>
        <p:blipFill>
          <a:blip r:embed="rId8"/>
          <a:srcRect l="4249" t="9906" r="4390" b="15094"/>
          <a:stretch>
            <a:fillRect/>
          </a:stretch>
        </p:blipFill>
        <p:spPr bwMode="auto">
          <a:xfrm>
            <a:off x="214282" y="4071942"/>
            <a:ext cx="4143404" cy="2553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Down Ribbon 8"/>
          <p:cNvSpPr/>
          <p:nvPr/>
        </p:nvSpPr>
        <p:spPr>
          <a:xfrm>
            <a:off x="428596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پاریس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10" name="Down Ribbon 9"/>
          <p:cNvSpPr/>
          <p:nvPr/>
        </p:nvSpPr>
        <p:spPr>
          <a:xfrm>
            <a:off x="7143768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تهران</a:t>
            </a:r>
            <a:endParaRPr lang="en-US" sz="2400" b="1" dirty="0">
              <a:cs typeface="B Nazanin" pitchFamily="2" charset="-78"/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 خیابان ها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8" name="Picture 3" descr="C:\Users\Elham\Desktop\third semester\seir andishe andalib\pics\Lancashire, Radcliffe Bridge, Radcliffe and Pilkington Co-operative Stores late 19th centur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040" y="1285860"/>
            <a:ext cx="4309069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6" descr="C:\Users\Elham\Desktop\third semester\seir andishe andalib\pics\paris_1800_wrought_iron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06" y="3857628"/>
            <a:ext cx="4286248" cy="2863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Down Ribbon 9"/>
          <p:cNvSpPr/>
          <p:nvPr/>
        </p:nvSpPr>
        <p:spPr>
          <a:xfrm>
            <a:off x="428596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اروپا</a:t>
            </a:r>
            <a:endParaRPr lang="en-US" sz="2400" b="1" dirty="0">
              <a:cs typeface="B Nazanin" pitchFamily="2" charset="-78"/>
            </a:endParaRPr>
          </a:p>
        </p:txBody>
      </p:sp>
      <p:pic>
        <p:nvPicPr>
          <p:cNvPr id="12" name="Picture 2" descr="C:\Users\Elham\Desktop\third semester\seir andishe andalib\pics\20120226110158593_50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3686177"/>
            <a:ext cx="4429156" cy="3100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5" descr="C:\arshive\urban designTerm1\kargah tarahi shahri\ax meydan\pics ghadimi\13.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94" y="1142984"/>
            <a:ext cx="4500562" cy="2752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Down Ribbon 10"/>
          <p:cNvSpPr/>
          <p:nvPr/>
        </p:nvSpPr>
        <p:spPr>
          <a:xfrm>
            <a:off x="7286644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تهران</a:t>
            </a:r>
            <a:endParaRPr lang="en-US" sz="2400" b="1" dirty="0">
              <a:cs typeface="B Nazanin" pitchFamily="2" charset="-78"/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خیابان ها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7" name="Picture 12" descr="shah abad va estanboo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786446" y="928670"/>
            <a:ext cx="2928926" cy="32202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Elham\Desktop\third semester\seir andishe andalib\pics\1313066015a1f66a_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285860"/>
            <a:ext cx="5014853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Down Ribbon 8"/>
          <p:cNvSpPr/>
          <p:nvPr/>
        </p:nvSpPr>
        <p:spPr>
          <a:xfrm>
            <a:off x="428596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اروپا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10" name="Down Ribbon 9"/>
          <p:cNvSpPr/>
          <p:nvPr/>
        </p:nvSpPr>
        <p:spPr>
          <a:xfrm>
            <a:off x="7286644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تهران</a:t>
            </a:r>
            <a:endParaRPr lang="en-US" sz="2400" b="1" dirty="0">
              <a:cs typeface="B Nazanin" pitchFamily="2" charset="-78"/>
            </a:endParaRPr>
          </a:p>
        </p:txBody>
      </p:sp>
      <p:pic>
        <p:nvPicPr>
          <p:cNvPr id="3074" name="Picture 2" descr="C:\arshive\urban designTerm1\kargah tarahi shahri\ax meydan\meydane toopkhane\HW8 003 (3).jpg"/>
          <p:cNvPicPr>
            <a:picLocks noChangeAspect="1" noChangeArrowheads="1"/>
          </p:cNvPicPr>
          <p:nvPr/>
        </p:nvPicPr>
        <p:blipFill>
          <a:blip r:embed="rId7"/>
          <a:srcRect l="10478" t="42857" r="4963" b="17633"/>
          <a:stretch>
            <a:fillRect/>
          </a:stretch>
        </p:blipFill>
        <p:spPr bwMode="auto">
          <a:xfrm flipV="1">
            <a:off x="4492088" y="3786190"/>
            <a:ext cx="4349240" cy="27892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spd="slow"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خیابان ها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11" name="Picture 10" descr="naderi khiaban"/>
          <p:cNvPicPr>
            <a:picLocks noChangeAspect="1" noChangeArrowheads="1"/>
          </p:cNvPicPr>
          <p:nvPr/>
        </p:nvPicPr>
        <p:blipFill>
          <a:blip r:embed="rId5"/>
          <a:srcRect t="16981"/>
          <a:stretch>
            <a:fillRect/>
          </a:stretch>
        </p:blipFill>
        <p:spPr>
          <a:xfrm>
            <a:off x="928662" y="1214422"/>
            <a:ext cx="3460875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39" descr="12_farou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676655" y="1428736"/>
            <a:ext cx="4253063" cy="5072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Down Ribbon 13"/>
          <p:cNvSpPr/>
          <p:nvPr/>
        </p:nvSpPr>
        <p:spPr>
          <a:xfrm>
            <a:off x="7286644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تهران</a:t>
            </a:r>
            <a:endParaRPr lang="en-US" sz="2400" b="1" dirty="0">
              <a:cs typeface="B Nazanin" pitchFamily="2" charset="-78"/>
            </a:endParaRPr>
          </a:p>
        </p:txBody>
      </p:sp>
      <p:pic>
        <p:nvPicPr>
          <p:cNvPr id="2051" name="Picture 3" descr="C:\Users\Elham\Desktop\third semester\seir andishe andalib\pics\20120226110158546_50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4000504"/>
            <a:ext cx="3810000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spd="slow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62000" y="571488"/>
            <a:ext cx="8077200" cy="1143000"/>
          </a:xfrm>
        </p:spPr>
        <p:txBody>
          <a:bodyPr>
            <a:noAutofit/>
          </a:bodyPr>
          <a:lstStyle/>
          <a:p>
            <a:pPr algn="ctr"/>
            <a:r>
              <a:rPr lang="fa-IR" b="1" dirty="0">
                <a:cs typeface="B Nazanin" pitchFamily="2" charset="-78"/>
              </a:rPr>
              <a:t>شکل گیری سبک تهران در شهرسازی</a:t>
            </a:r>
            <a:br>
              <a:rPr lang="fa-IR" b="1" dirty="0">
                <a:cs typeface="B Nazanin" pitchFamily="2" charset="-78"/>
              </a:rPr>
            </a:br>
            <a:r>
              <a:rPr lang="fa-IR" b="1" dirty="0">
                <a:cs typeface="B Nazanin" pitchFamily="2" charset="-78"/>
              </a:rPr>
              <a:t>1165-1296 ه.ش (1786- 1978) م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62000" y="2060595"/>
            <a:ext cx="8077200" cy="4297363"/>
          </a:xfrm>
        </p:spPr>
        <p:txBody>
          <a:bodyPr>
            <a:normAutofit/>
          </a:bodyPr>
          <a:lstStyle/>
          <a:p>
            <a:pPr algn="r" rtl="1">
              <a:buFont typeface="Courier New" pitchFamily="49" charset="0"/>
              <a:buChar char="o"/>
            </a:pPr>
            <a:r>
              <a:rPr lang="fa-IR" dirty="0">
                <a:cs typeface="B Nazanin" pitchFamily="2" charset="-78"/>
              </a:rPr>
              <a:t>شناخت و مقایسه بسترهای فلسفی و اقتصادی و اجتماعی</a:t>
            </a:r>
            <a:endParaRPr lang="en-US" dirty="0">
              <a:cs typeface="B Nazanin" pitchFamily="2" charset="-78"/>
            </a:endParaRPr>
          </a:p>
          <a:p>
            <a:pPr algn="r" rtl="1">
              <a:buFont typeface="Courier New" pitchFamily="49" charset="0"/>
              <a:buChar char="o"/>
            </a:pPr>
            <a:r>
              <a:rPr lang="fa-IR" dirty="0">
                <a:cs typeface="B Nazanin" pitchFamily="2" charset="-78"/>
              </a:rPr>
              <a:t>شناخت تاثیرات کالبدی و چگونگی شکل گیری سبک تهران</a:t>
            </a:r>
            <a:endParaRPr lang="en-US" dirty="0">
              <a:cs typeface="B Nazanin" pitchFamily="2" charset="-78"/>
            </a:endParaRPr>
          </a:p>
          <a:p>
            <a:pPr algn="r" rtl="1">
              <a:buFont typeface="Courier New" pitchFamily="49" charset="0"/>
              <a:buChar char="o"/>
            </a:pPr>
            <a:endParaRPr lang="fa-IR" dirty="0">
              <a:cs typeface="B Nazanin" pitchFamily="2" charset="-78"/>
            </a:endParaRPr>
          </a:p>
          <a:p>
            <a:pPr marL="0" indent="0" algn="ctr">
              <a:buFont typeface="Arial" charset="0"/>
              <a:buNone/>
            </a:pPr>
            <a:r>
              <a:rPr lang="fa-IR" b="1" dirty="0">
                <a:cs typeface="B Nazanin" pitchFamily="2" charset="-78"/>
              </a:rPr>
              <a:t>سال های 1165- 1296 ه.ش ،اولین پژواک نووارگی در معماری و شهرسازی ایران</a:t>
            </a:r>
          </a:p>
          <a:p>
            <a:pPr marL="0" indent="0" algn="ctr">
              <a:buFont typeface="Arial" charset="0"/>
              <a:buNone/>
            </a:pPr>
            <a:endParaRPr lang="fa-IR" sz="1800" b="1" dirty="0">
              <a:cs typeface="B Nazanin" pitchFamily="2" charset="-78"/>
            </a:endParaRPr>
          </a:p>
          <a:p>
            <a:pPr marL="0" indent="0" algn="ctr">
              <a:buFont typeface="Arial" charset="0"/>
              <a:buNone/>
            </a:pPr>
            <a:r>
              <a:rPr lang="fa-IR" sz="4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«سبک تهران»</a:t>
            </a:r>
          </a:p>
          <a:p>
            <a:pPr marL="0" indent="0">
              <a:buFont typeface="Arial" charset="0"/>
              <a:buNone/>
            </a:pPr>
            <a:endParaRPr lang="en-US" dirty="0"/>
          </a:p>
          <a:p>
            <a:pPr algn="r" rtl="1">
              <a:buFont typeface="Courier New" pitchFamily="49" charset="0"/>
              <a:buChar char="o"/>
            </a:pPr>
            <a:endParaRPr lang="en-US" dirty="0">
              <a:cs typeface="B Nazanin" pitchFamily="2" charset="-78"/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خیابان ها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5" name="Picture 6" descr="taghto lalezar &amp;estanboo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50825" y="1428736"/>
            <a:ext cx="4465638" cy="4752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7" descr="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857752" y="1462107"/>
            <a:ext cx="4103688" cy="4752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Down Ribbon 6"/>
          <p:cNvSpPr/>
          <p:nvPr/>
        </p:nvSpPr>
        <p:spPr>
          <a:xfrm>
            <a:off x="7286644" y="785794"/>
            <a:ext cx="1714480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تهران</a:t>
            </a:r>
            <a:endParaRPr lang="en-US" sz="2400" b="1" dirty="0">
              <a:cs typeface="B Nazanin" pitchFamily="2" charset="-78"/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معماری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3357562"/>
            <a:ext cx="4847009" cy="3128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1142984"/>
            <a:ext cx="4567235" cy="33525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6" name="Picture 2" descr="C:\arshive\Arrows\Black\09LEFT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860289">
            <a:off x="3354379" y="4646621"/>
            <a:ext cx="525463" cy="51911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میدان ها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5123" name="Picture 3" descr="C:\arshive\urban designTerm1\kargah tarahi shahri\ax meydan\pics ghadimi\7.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3" y="1142984"/>
            <a:ext cx="4857784" cy="2132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 descr="C:\arshive\urban designTerm1\kargah tarahi shahri\ax meydan\pics ghadimi\6.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034714"/>
            <a:ext cx="5357850" cy="23946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5" name="Picture 5" descr="C:\arshive\urban designTerm1\kargah tarahi shahri\ax meydan\pics ghadimi\6.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8" y="3271650"/>
            <a:ext cx="4000528" cy="2371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6" name="Picture 6" descr="C:\arshive\urban designTerm1\kargah tarahi shahri\ax meydan\pics ghadimi\dast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72" y="1917750"/>
            <a:ext cx="3500462" cy="2011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spd="slow"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خانه اوپرا و تکیه دولت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5" name="Picture 5" descr="C:\Users\Elham\Desktop\third semester\seir andishe andalib\pics\235957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979" y="1571612"/>
            <a:ext cx="4089825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Users\Elham\Desktop\third semester\seir andishe andalib\pics\madarekijahateeraee\Pic\Pic\___1_~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1197277"/>
            <a:ext cx="4000528" cy="51606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Down Ribbon 6"/>
          <p:cNvSpPr/>
          <p:nvPr/>
        </p:nvSpPr>
        <p:spPr>
          <a:xfrm>
            <a:off x="214282" y="1142984"/>
            <a:ext cx="3000396" cy="785818"/>
          </a:xfrm>
          <a:prstGeom prst="ribbon">
            <a:avLst/>
          </a:prstGeom>
          <a:solidFill>
            <a:srgbClr val="009E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cs typeface="B Nazanin" pitchFamily="2" charset="-78"/>
              </a:rPr>
              <a:t>خانه اوپرا فرانسه</a:t>
            </a:r>
            <a:endParaRPr lang="en-US" sz="2000" b="1" dirty="0">
              <a:cs typeface="B Nazanin" pitchFamily="2" charset="-78"/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71538" y="152400"/>
            <a:ext cx="7429552" cy="1347774"/>
          </a:xfrm>
        </p:spPr>
        <p:txBody>
          <a:bodyPr>
            <a:normAutofit fontScale="90000"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ماشین دودی ، چراغ گاز و مجسمه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1285860"/>
            <a:ext cx="3857652" cy="2657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Users\Elham\Desktop\third semester\seir andishe andalib\pics\2-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4143380"/>
            <a:ext cx="3071866" cy="26648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3" descr="C:\Users\Elham\Desktop\third semester\seir andishe andalib\pics\madarekijahateeraee\Pic\Pic\1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4000504"/>
            <a:ext cx="3738558" cy="28039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Oval 8"/>
          <p:cNvSpPr/>
          <p:nvPr/>
        </p:nvSpPr>
        <p:spPr>
          <a:xfrm>
            <a:off x="7500958" y="1857364"/>
            <a:ext cx="785818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C:\Users\Elham\Desktop\third semester\seir andishe andalib\pics\5-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2" y="1357299"/>
            <a:ext cx="3929090" cy="2986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spd="slow"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08092" y="152400"/>
            <a:ext cx="5178552" cy="1143000"/>
          </a:xfrm>
        </p:spPr>
        <p:txBody>
          <a:bodyPr>
            <a:normAutofit/>
          </a:bodyPr>
          <a:lstStyle/>
          <a:p>
            <a:pPr algn="ctr"/>
            <a:r>
              <a:rPr lang="fa-IR" sz="6000" dirty="0">
                <a:cs typeface="B Nazanin" pitchFamily="2" charset="-78"/>
              </a:rPr>
              <a:t>پارک و باغ وحش</a:t>
            </a:r>
            <a:endParaRPr lang="en-US" sz="6000" dirty="0">
              <a:cs typeface="B Nazanin" pitchFamily="2" charset="-78"/>
            </a:endParaRPr>
          </a:p>
        </p:txBody>
      </p:sp>
      <p:pic>
        <p:nvPicPr>
          <p:cNvPr id="9218" name="Picture 2" descr="J:\2554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1142984"/>
            <a:ext cx="4429156" cy="28937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19" name="Picture 3" descr="J:\untitled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2071678"/>
            <a:ext cx="4214842" cy="3210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0" name="Picture 4" descr="J:\gjjyg.bm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3929067"/>
            <a:ext cx="4376045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spd="slow"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42852"/>
            <a:ext cx="8077200" cy="1143000"/>
          </a:xfrm>
        </p:spPr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جمع بندی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2500298" y="1428736"/>
            <a:ext cx="1143008" cy="1143008"/>
          </a:xfrm>
          <a:prstGeom prst="ellipse">
            <a:avLst/>
          </a:prstGeom>
          <a:solidFill>
            <a:srgbClr val="00B0F0">
              <a:alpha val="5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سبک اصفهان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3857620" y="1428736"/>
            <a:ext cx="1143008" cy="1143008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شهر صنعتی غرب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785786" y="1643050"/>
            <a:ext cx="1571636" cy="857256"/>
          </a:xfrm>
          <a:prstGeom prst="homePlate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برج . بارو در سبک تهران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5214942" y="1643050"/>
            <a:ext cx="2143140" cy="78581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572396" y="1428736"/>
            <a:ext cx="1143008" cy="1143008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غرب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5" name="Pentagon 14"/>
          <p:cNvSpPr/>
          <p:nvPr/>
        </p:nvSpPr>
        <p:spPr>
          <a:xfrm>
            <a:off x="785786" y="3214686"/>
            <a:ext cx="1571636" cy="857256"/>
          </a:xfrm>
          <a:prstGeom prst="homePlate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الگوی</a:t>
            </a:r>
          </a:p>
          <a:p>
            <a:pPr algn="ctr"/>
            <a:r>
              <a:rPr lang="fa-I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خیابان ها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857488" y="3071810"/>
            <a:ext cx="1143008" cy="1143008"/>
          </a:xfrm>
          <a:prstGeom prst="ellipse">
            <a:avLst/>
          </a:prstGeom>
          <a:solidFill>
            <a:srgbClr val="00B0F0">
              <a:alpha val="5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سبک اصفهان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643306" y="3071810"/>
            <a:ext cx="1143008" cy="1143008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شهر صنعتی غرب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7858148" y="3062286"/>
            <a:ext cx="652466" cy="652466"/>
          </a:xfrm>
          <a:prstGeom prst="ellipse">
            <a:avLst/>
          </a:prstGeom>
          <a:solidFill>
            <a:srgbClr val="00B0F0">
              <a:alpha val="5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solidFill>
                  <a:schemeClr val="tx1"/>
                </a:solidFill>
                <a:cs typeface="B Nazanin" pitchFamily="2" charset="-78"/>
              </a:rPr>
              <a:t>شرق</a:t>
            </a:r>
            <a:endParaRPr lang="en-US" sz="12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7858148" y="3776666"/>
            <a:ext cx="652466" cy="652466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solidFill>
                  <a:schemeClr val="tx1"/>
                </a:solidFill>
                <a:cs typeface="B Nazanin" pitchFamily="2" charset="-78"/>
              </a:rPr>
              <a:t>غرب</a:t>
            </a:r>
            <a:endParaRPr lang="en-US" sz="12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14876" y="1345156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Nazanin" pitchFamily="2" charset="-78"/>
              </a:rPr>
              <a:t>نتیجه التقاط در سبک تهران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5214942" y="3214686"/>
            <a:ext cx="2143140" cy="78581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entagon 26"/>
          <p:cNvSpPr/>
          <p:nvPr/>
        </p:nvSpPr>
        <p:spPr>
          <a:xfrm>
            <a:off x="785786" y="4929198"/>
            <a:ext cx="1571636" cy="857256"/>
          </a:xfrm>
          <a:prstGeom prst="homePlate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میدان ها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2857488" y="4786322"/>
            <a:ext cx="1143008" cy="1143008"/>
          </a:xfrm>
          <a:prstGeom prst="ellipse">
            <a:avLst/>
          </a:prstGeom>
          <a:solidFill>
            <a:srgbClr val="00B0F0">
              <a:alpha val="5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سبک اصفهان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3643306" y="4786322"/>
            <a:ext cx="1143008" cy="1143008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شهر صنعتی غرب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0" name="Right Arrow 29"/>
          <p:cNvSpPr/>
          <p:nvPr/>
        </p:nvSpPr>
        <p:spPr>
          <a:xfrm>
            <a:off x="5214942" y="4929198"/>
            <a:ext cx="2143140" cy="78581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572396" y="4786322"/>
            <a:ext cx="1143008" cy="1143008"/>
          </a:xfrm>
          <a:prstGeom prst="ellipse">
            <a:avLst/>
          </a:prstGeom>
          <a:solidFill>
            <a:srgbClr val="00B050">
              <a:alpha val="50000"/>
            </a:srgbClr>
          </a:solidFill>
          <a:ln>
            <a:solidFill>
              <a:srgbClr val="00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ترکیبی از دو الگو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42852"/>
            <a:ext cx="8077200" cy="1143000"/>
          </a:xfrm>
        </p:spPr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جمع بندی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2500298" y="3071810"/>
            <a:ext cx="1143008" cy="1143008"/>
          </a:xfrm>
          <a:prstGeom prst="ellipse">
            <a:avLst/>
          </a:prstGeom>
          <a:solidFill>
            <a:srgbClr val="00B0F0">
              <a:alpha val="5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سبک اصفهان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3857620" y="3071810"/>
            <a:ext cx="1143008" cy="1143008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شهر صنعتی غرب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785786" y="1643050"/>
            <a:ext cx="1571636" cy="857256"/>
          </a:xfrm>
          <a:prstGeom prst="homePlate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معماری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5214942" y="1643050"/>
            <a:ext cx="2143140" cy="78581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entagon 14"/>
          <p:cNvSpPr/>
          <p:nvPr/>
        </p:nvSpPr>
        <p:spPr>
          <a:xfrm>
            <a:off x="785786" y="3214686"/>
            <a:ext cx="1571636" cy="857256"/>
          </a:xfrm>
          <a:prstGeom prst="homePlate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ماشین دودی، چراغ گاز و...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14876" y="1345156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Nazanin" pitchFamily="2" charset="-78"/>
              </a:rPr>
              <a:t>نتیجه التقاط در سبک تهران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5214942" y="3214686"/>
            <a:ext cx="2143140" cy="78581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entagon 26"/>
          <p:cNvSpPr/>
          <p:nvPr/>
        </p:nvSpPr>
        <p:spPr>
          <a:xfrm>
            <a:off x="785786" y="4929198"/>
            <a:ext cx="1571636" cy="857256"/>
          </a:xfrm>
          <a:prstGeom prst="homePlate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پارک و باغ وحش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2857488" y="4786322"/>
            <a:ext cx="1143008" cy="1143008"/>
          </a:xfrm>
          <a:prstGeom prst="ellipse">
            <a:avLst/>
          </a:prstGeom>
          <a:solidFill>
            <a:srgbClr val="00B0F0">
              <a:alpha val="5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سبک اصفهان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3643306" y="4786322"/>
            <a:ext cx="1143008" cy="1143008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شهر صنعتی غرب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0" name="Right Arrow 29"/>
          <p:cNvSpPr/>
          <p:nvPr/>
        </p:nvSpPr>
        <p:spPr>
          <a:xfrm>
            <a:off x="5214942" y="4929198"/>
            <a:ext cx="2143140" cy="78581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572396" y="4786322"/>
            <a:ext cx="1143008" cy="1143008"/>
          </a:xfrm>
          <a:prstGeom prst="ellipse">
            <a:avLst/>
          </a:prstGeom>
          <a:solidFill>
            <a:srgbClr val="00B050">
              <a:alpha val="50000"/>
            </a:srgbClr>
          </a:solidFill>
          <a:ln>
            <a:solidFill>
              <a:srgbClr val="00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ترکیبی از دو الگو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857488" y="1357298"/>
            <a:ext cx="1143008" cy="1143008"/>
          </a:xfrm>
          <a:prstGeom prst="ellipse">
            <a:avLst/>
          </a:prstGeom>
          <a:solidFill>
            <a:srgbClr val="00B0F0">
              <a:alpha val="5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سبک اصفهان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3643306" y="1357298"/>
            <a:ext cx="1143008" cy="1143008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شهر صنعتی غرب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572396" y="1428736"/>
            <a:ext cx="1143008" cy="1143008"/>
          </a:xfrm>
          <a:prstGeom prst="ellipse">
            <a:avLst/>
          </a:prstGeom>
          <a:solidFill>
            <a:srgbClr val="00B050">
              <a:alpha val="50000"/>
            </a:srgbClr>
          </a:solidFill>
          <a:ln>
            <a:solidFill>
              <a:srgbClr val="00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ترکیبی از دو الگو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7572396" y="3071810"/>
            <a:ext cx="1143008" cy="1143008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غرب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algn="r" rtl="1">
              <a:defRPr/>
            </a:pPr>
            <a:r>
              <a:rPr lang="fa-IR" dirty="0">
                <a:cs typeface="B Nazanin" pitchFamily="2" charset="-78"/>
              </a:rPr>
              <a:t>منابع و مآخذ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18499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 algn="just" rtl="1">
              <a:defRPr/>
            </a:pPr>
            <a:r>
              <a:rPr lang="fa-IR" sz="2000" b="1" dirty="0">
                <a:cs typeface="B Nazanin" pitchFamily="2" charset="-78"/>
              </a:rPr>
              <a:t>حبیبی ، سید محسن : از شار تا شهر ، دانشگاه تهران ، 1383 </a:t>
            </a:r>
          </a:p>
          <a:p>
            <a:pPr algn="just" rtl="1">
              <a:defRPr/>
            </a:pPr>
            <a:r>
              <a:rPr lang="fa-IR" sz="2000" b="1" dirty="0">
                <a:cs typeface="B Nazanin" pitchFamily="2" charset="-78"/>
              </a:rPr>
              <a:t>سفر فرنگستان ناصرالدین شاه قاجار به نگارش و انشا خودش، انتشارات مجمع قرانی شیعه علی، 1380</a:t>
            </a:r>
          </a:p>
          <a:p>
            <a:pPr algn="just" rtl="1">
              <a:defRPr/>
            </a:pPr>
            <a:r>
              <a:rPr lang="fa-IR" sz="2000" b="1" dirty="0">
                <a:cs typeface="B Nazanin" pitchFamily="2" charset="-78"/>
              </a:rPr>
              <a:t>محمدزاده مهر، فرخ: میدان توپخانه تهران، پیام سیما، 1382</a:t>
            </a:r>
          </a:p>
          <a:p>
            <a:pPr algn="just" rtl="1">
              <a:defRPr/>
            </a:pPr>
            <a:r>
              <a:rPr lang="fa-IR" sz="2000" b="1" dirty="0">
                <a:cs typeface="B Nazanin" pitchFamily="2" charset="-78"/>
              </a:rPr>
              <a:t>گیذیون، زیگفرید: فضا، زمان، و معماری، ترجمه منوچهر مزینی، انتشارات علمی و فرهنگی، 1385</a:t>
            </a:r>
          </a:p>
          <a:p>
            <a:pPr algn="just" rtl="1">
              <a:defRPr/>
            </a:pPr>
            <a:r>
              <a:rPr lang="fa-IR" sz="2000" b="1" dirty="0">
                <a:cs typeface="B Nazanin" pitchFamily="2" charset="-78"/>
              </a:rPr>
              <a:t>سلطان زاده، حسین: فضاهای شهری در بافت های تاریخی ایران، دفتر پژوهش های فرهنگی، 1389</a:t>
            </a:r>
          </a:p>
          <a:p>
            <a:pPr algn="just" rtl="1">
              <a:defRPr/>
            </a:pPr>
            <a:r>
              <a:rPr lang="fa-IR" sz="2000" b="1" dirty="0">
                <a:cs typeface="B Nazanin" pitchFamily="2" charset="-78"/>
              </a:rPr>
              <a:t>نوربخش، حسین: کریم شیره ای دلقک مشهور دربار ناصرالدین شاه قاجار، کتابخانه سنایی</a:t>
            </a:r>
          </a:p>
          <a:p>
            <a:pPr algn="just" rtl="1">
              <a:defRPr/>
            </a:pPr>
            <a:r>
              <a:rPr lang="fa-IR" sz="2000" b="1" dirty="0">
                <a:cs typeface="B Nazanin" pitchFamily="2" charset="-78"/>
              </a:rPr>
              <a:t>سرامد، فرخ: روزنامه خاطرات اعتمادالسلطنه، انتشارات نوین</a:t>
            </a:r>
          </a:p>
          <a:p>
            <a:pPr algn="just" rtl="1">
              <a:defRPr/>
            </a:pPr>
            <a:r>
              <a:rPr lang="fa-IR" sz="2000" b="1" dirty="0">
                <a:cs typeface="B Nazanin" pitchFamily="2" charset="-78"/>
              </a:rPr>
              <a:t>موریس، جیمز: تاریخ شکل شهر، ترجمه راضیه رضازاده، دانشگاه علم و صنعت، 1384</a:t>
            </a:r>
          </a:p>
          <a:p>
            <a:pPr algn="just" rtl="1">
              <a:defRPr/>
            </a:pPr>
            <a:r>
              <a:rPr lang="fa-IR" sz="2000" b="1" dirty="0">
                <a:cs typeface="B Nazanin" pitchFamily="2" charset="-78"/>
              </a:rPr>
              <a:t>پاکزاد، جهانشاه: سیراندیشه ها در شهرسازی، 1385</a:t>
            </a:r>
          </a:p>
          <a:p>
            <a:pPr algn="just" rtl="1">
              <a:defRPr/>
            </a:pPr>
            <a:endParaRPr lang="fa-IR" sz="2000" b="1" dirty="0">
              <a:cs typeface="B Nazanin" pitchFamily="2" charset="-78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a-IR" dirty="0">
                <a:cs typeface="B Nazanin" pitchFamily="2" charset="-78"/>
              </a:rPr>
              <a:t>با تشکر از توجه شما</a:t>
            </a:r>
            <a:endParaRPr lang="en-US" dirty="0">
              <a:cs typeface="B Nazanin" pitchFamily="2" charset="-78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71504" y="2786058"/>
            <a:ext cx="7500958" cy="38087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fa-IR" sz="6600" dirty="0">
                <a:cs typeface="B Nazanin" pitchFamily="2" charset="-78"/>
              </a:rPr>
              <a:t>مدرنیسم و مدرنیته...</a:t>
            </a:r>
            <a:endParaRPr lang="en-US" sz="6600" dirty="0">
              <a:cs typeface="B Nazanin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0" y="0"/>
            <a:ext cx="7765662" cy="164761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285784" y="406068"/>
            <a:ext cx="6781800" cy="38087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fa-IR" sz="4800" dirty="0">
                <a:cs typeface="B Nazanin" pitchFamily="2" charset="-78"/>
              </a:rPr>
              <a:t>سال های 1779 تا 1815</a:t>
            </a:r>
            <a:br>
              <a:rPr lang="fa-IR" sz="4800" dirty="0">
                <a:cs typeface="B Nazanin" pitchFamily="2" charset="-78"/>
              </a:rPr>
            </a:br>
            <a:r>
              <a:rPr lang="fa-IR" sz="4800" dirty="0">
                <a:cs typeface="B Nazanin" pitchFamily="2" charset="-78"/>
              </a:rPr>
              <a:t>گسترش سرمایه داری</a:t>
            </a:r>
            <a:endParaRPr lang="en-US" sz="4800" dirty="0">
              <a:cs typeface="B Nazanin" pitchFamily="2" charset="-78"/>
            </a:endParaRPr>
          </a:p>
          <a:p>
            <a:pPr algn="ctr"/>
            <a:endParaRPr lang="en-US" sz="4800" dirty="0">
              <a:cs typeface="B Nazanin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0" y="0"/>
            <a:ext cx="7765662" cy="16476125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/>
        </p:nvGraphicFramePr>
        <p:xfrm>
          <a:off x="-642974" y="2151082"/>
          <a:ext cx="100013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71504" y="2786058"/>
            <a:ext cx="7500958" cy="38087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fa-IR" sz="6600" dirty="0">
                <a:cs typeface="B Nazanin" pitchFamily="2" charset="-78"/>
              </a:rPr>
              <a:t>شهرسازی به عنوان</a:t>
            </a:r>
          </a:p>
          <a:p>
            <a:pPr algn="ctr"/>
            <a:r>
              <a:rPr lang="fa-IR" sz="6600" dirty="0">
                <a:cs typeface="B Nazanin" pitchFamily="2" charset="-78"/>
              </a:rPr>
              <a:t> یک تکنیک...</a:t>
            </a:r>
            <a:endParaRPr lang="en-US" sz="6600" dirty="0">
              <a:cs typeface="B Nazanin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0" y="0"/>
            <a:ext cx="7765662" cy="164761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95400" y="2363450"/>
            <a:ext cx="6781800" cy="38087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fa-IR" sz="6600" dirty="0">
                <a:cs typeface="B Nazanin" pitchFamily="2" charset="-78"/>
              </a:rPr>
              <a:t>مدرنیته و</a:t>
            </a:r>
          </a:p>
          <a:p>
            <a:pPr algn="ctr"/>
            <a:r>
              <a:rPr lang="fa-IR" sz="6600" dirty="0">
                <a:cs typeface="B Nazanin" pitchFamily="2" charset="-78"/>
              </a:rPr>
              <a:t> شهر صنعتی اروپایی</a:t>
            </a:r>
            <a:endParaRPr lang="en-US" sz="6600" dirty="0">
              <a:cs typeface="B Nazanin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0" y="0"/>
            <a:ext cx="7765662" cy="164761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57356" y="2087940"/>
            <a:ext cx="6929486" cy="38556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fa-IR" sz="6600" dirty="0">
                <a:cs typeface="B Nazanin" pitchFamily="2" charset="-78"/>
              </a:rPr>
              <a:t>عدم وجود بسترهای تولید مناسب در شکل گیری شهر صنعتی ایرانی</a:t>
            </a:r>
            <a:endParaRPr lang="en-US" sz="6600" dirty="0">
              <a:cs typeface="B Nazanin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53000" y="0"/>
            <a:ext cx="7765662" cy="1647612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76600" y="2087940"/>
            <a:ext cx="5257800" cy="40842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fa-IR" sz="6600" dirty="0">
                <a:cs typeface="B Nazanin" pitchFamily="2" charset="-78"/>
              </a:rPr>
              <a:t>تقلید از مظاهر شهر صنعتی و تلفیق آن با فرهنگ ایرانی</a:t>
            </a:r>
            <a:endParaRPr lang="en-US" sz="6600" dirty="0">
              <a:cs typeface="B Nazanin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63332" y="-6858000"/>
            <a:ext cx="7765662" cy="16476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316180" y="3775286"/>
            <a:ext cx="2895600" cy="339048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822935" y="2381379"/>
            <a:ext cx="3711465" cy="280022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fa-IR" sz="6600" dirty="0">
                <a:cs typeface="B Nazanin" pitchFamily="2" charset="-78"/>
              </a:rPr>
              <a:t>شکل گیری سبک تهران</a:t>
            </a:r>
            <a:endParaRPr lang="en-US" sz="6600" dirty="0">
              <a:cs typeface="B Nazanin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108261" y="-3142205"/>
            <a:ext cx="2895600" cy="6861081"/>
          </a:xfrm>
          <a:prstGeom prst="rect">
            <a:avLst/>
          </a:prstGeom>
        </p:spPr>
      </p:pic>
      <p:pic>
        <p:nvPicPr>
          <p:cNvPr id="4098" name="Picture 2" descr="J:\5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818" y="2071678"/>
            <a:ext cx="2881306" cy="2895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OKFAmQ6LnTdkKqqzhwoax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uPQogmzKvTp1YV9ymQ2Z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8Cm1higbyIl35Abad2Rjv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zdaKHeWyBnZyZ2cDqRSo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MR96J2MVd0CGe2e5htjk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heme/theme1.xml><?xml version="1.0" encoding="utf-8"?>
<a:theme xmlns:a="http://schemas.openxmlformats.org/drawingml/2006/main" name="TS10167455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BBC8FAA-EEEF-4048-9536-A7C45121028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TS101674557</Template>
  <TotalTime>0</TotalTime>
  <Words>1279</Words>
  <Application>Microsoft Office PowerPoint</Application>
  <PresentationFormat>On-screen Show (4:3)</PresentationFormat>
  <Paragraphs>185</Paragraphs>
  <Slides>29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B Nazanin</vt:lpstr>
      <vt:lpstr>Calibri</vt:lpstr>
      <vt:lpstr>Courier New</vt:lpstr>
      <vt:lpstr>Georgia</vt:lpstr>
      <vt:lpstr>TS101674557</vt:lpstr>
      <vt:lpstr>سیر اندیشه ها در شهرسازی سبک تهران</vt:lpstr>
      <vt:lpstr>شکل گیری سبک تهران در شهرسازی 1165-1296 ه.ش (1786- 1978) م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افراد موثر</vt:lpstr>
      <vt:lpstr>PowerPoint Presentation</vt:lpstr>
      <vt:lpstr>برج و بارو</vt:lpstr>
      <vt:lpstr>برج و بارو</vt:lpstr>
      <vt:lpstr>برج و بارو</vt:lpstr>
      <vt:lpstr>خیابان ها</vt:lpstr>
      <vt:lpstr>خیابان ها</vt:lpstr>
      <vt:lpstr> خیابان ها</vt:lpstr>
      <vt:lpstr>خیابان ها</vt:lpstr>
      <vt:lpstr>خیابان ها</vt:lpstr>
      <vt:lpstr>خیابان ها</vt:lpstr>
      <vt:lpstr>معماری</vt:lpstr>
      <vt:lpstr>میدان ها</vt:lpstr>
      <vt:lpstr>خانه اوپرا و تکیه دولت</vt:lpstr>
      <vt:lpstr>ماشین دودی ، چراغ گاز و مجسمه</vt:lpstr>
      <vt:lpstr>پارک و باغ وحش</vt:lpstr>
      <vt:lpstr>جمع بندی</vt:lpstr>
      <vt:lpstr>جمع بندی</vt:lpstr>
      <vt:lpstr>منابع و مآخذ</vt:lpstr>
      <vt:lpstr>با تشکر از توجه شما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2012-11-12T16:16:20Z</dcterms:created>
  <dcterms:modified xsi:type="dcterms:W3CDTF">2020-12-03T18:25:48Z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TC016745579991</vt:lpwstr>
  </property>
</Properties>
</file>